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72"/>
  </p:notesMasterIdLst>
  <p:sldIdLst>
    <p:sldId id="256" r:id="rId2"/>
    <p:sldId id="269" r:id="rId3"/>
    <p:sldId id="309" r:id="rId4"/>
    <p:sldId id="273" r:id="rId5"/>
    <p:sldId id="270" r:id="rId6"/>
    <p:sldId id="308" r:id="rId7"/>
    <p:sldId id="310" r:id="rId8"/>
    <p:sldId id="257" r:id="rId9"/>
    <p:sldId id="354" r:id="rId10"/>
    <p:sldId id="307" r:id="rId11"/>
    <p:sldId id="277" r:id="rId12"/>
    <p:sldId id="278" r:id="rId13"/>
    <p:sldId id="280" r:id="rId14"/>
    <p:sldId id="281" r:id="rId15"/>
    <p:sldId id="282" r:id="rId16"/>
    <p:sldId id="283" r:id="rId17"/>
    <p:sldId id="286" r:id="rId18"/>
    <p:sldId id="287" r:id="rId19"/>
    <p:sldId id="362" r:id="rId20"/>
    <p:sldId id="285" r:id="rId21"/>
    <p:sldId id="288" r:id="rId22"/>
    <p:sldId id="284" r:id="rId23"/>
    <p:sldId id="289" r:id="rId24"/>
    <p:sldId id="290" r:id="rId25"/>
    <p:sldId id="355" r:id="rId26"/>
    <p:sldId id="370" r:id="rId27"/>
    <p:sldId id="291" r:id="rId28"/>
    <p:sldId id="311" r:id="rId29"/>
    <p:sldId id="313" r:id="rId30"/>
    <p:sldId id="348" r:id="rId31"/>
    <p:sldId id="350" r:id="rId32"/>
    <p:sldId id="352" r:id="rId33"/>
    <p:sldId id="316" r:id="rId34"/>
    <p:sldId id="293" r:id="rId35"/>
    <p:sldId id="318" r:id="rId36"/>
    <p:sldId id="319" r:id="rId37"/>
    <p:sldId id="260" r:id="rId38"/>
    <p:sldId id="320" r:id="rId39"/>
    <p:sldId id="323" r:id="rId40"/>
    <p:sldId id="373" r:id="rId41"/>
    <p:sldId id="331" r:id="rId42"/>
    <p:sldId id="332" r:id="rId43"/>
    <p:sldId id="333" r:id="rId44"/>
    <p:sldId id="329" r:id="rId45"/>
    <p:sldId id="340" r:id="rId46"/>
    <p:sldId id="371" r:id="rId47"/>
    <p:sldId id="299" r:id="rId48"/>
    <p:sldId id="321" r:id="rId49"/>
    <p:sldId id="326" r:id="rId50"/>
    <p:sldId id="327" r:id="rId51"/>
    <p:sldId id="330" r:id="rId52"/>
    <p:sldId id="305" r:id="rId53"/>
    <p:sldId id="335" r:id="rId54"/>
    <p:sldId id="336" r:id="rId55"/>
    <p:sldId id="337" r:id="rId56"/>
    <p:sldId id="303" r:id="rId57"/>
    <p:sldId id="343" r:id="rId58"/>
    <p:sldId id="344" r:id="rId59"/>
    <p:sldId id="361" r:id="rId60"/>
    <p:sldId id="338" r:id="rId61"/>
    <p:sldId id="339" r:id="rId62"/>
    <p:sldId id="364" r:id="rId63"/>
    <p:sldId id="368" r:id="rId64"/>
    <p:sldId id="357" r:id="rId65"/>
    <p:sldId id="347" r:id="rId66"/>
    <p:sldId id="358" r:id="rId67"/>
    <p:sldId id="360" r:id="rId68"/>
    <p:sldId id="372" r:id="rId69"/>
    <p:sldId id="369" r:id="rId70"/>
    <p:sldId id="36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791"/>
    <p:restoredTop sz="50000"/>
  </p:normalViewPr>
  <p:slideViewPr>
    <p:cSldViewPr snapToGrid="0" snapToObjects="1">
      <p:cViewPr>
        <p:scale>
          <a:sx n="90" d="100"/>
          <a:sy n="90" d="100"/>
        </p:scale>
        <p:origin x="664"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C921-DD6D-4D40-835C-1E5E7FD598D8}" type="datetimeFigureOut">
              <a:rPr kumimoji="1" lang="ja-JP" altLang="en-US" smtClean="0"/>
              <a:t>2017/8/8</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E0DED-7AAE-D340-9277-7EAA4198CB76}" type="slidenum">
              <a:rPr kumimoji="1" lang="ja-JP" altLang="en-US" smtClean="0"/>
              <a:t>‹#›</a:t>
            </a:fld>
            <a:endParaRPr kumimoji="1" lang="ja-JP" altLang="en-US"/>
          </a:p>
        </p:txBody>
      </p:sp>
    </p:spTree>
    <p:extLst>
      <p:ext uri="{BB962C8B-B14F-4D97-AF65-F5344CB8AC3E}">
        <p14:creationId xmlns:p14="http://schemas.microsoft.com/office/powerpoint/2010/main" val="137988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a:t>
            </a:fld>
            <a:endParaRPr kumimoji="1" lang="ja-JP" altLang="en-US"/>
          </a:p>
        </p:txBody>
      </p:sp>
    </p:spTree>
    <p:extLst>
      <p:ext uri="{BB962C8B-B14F-4D97-AF65-F5344CB8AC3E}">
        <p14:creationId xmlns:p14="http://schemas.microsoft.com/office/powerpoint/2010/main" val="1131176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人間というのは、見たこと無いものでも既知の記号の組み合わせで物を表現できる</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22</a:t>
            </a:fld>
            <a:endParaRPr kumimoji="1" lang="ja-JP" altLang="en-US"/>
          </a:p>
        </p:txBody>
      </p:sp>
    </p:spTree>
    <p:extLst>
      <p:ext uri="{BB962C8B-B14F-4D97-AF65-F5344CB8AC3E}">
        <p14:creationId xmlns:p14="http://schemas.microsoft.com/office/powerpoint/2010/main" val="712786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25</a:t>
            </a:fld>
            <a:endParaRPr kumimoji="1" lang="ja-JP" altLang="en-US"/>
          </a:p>
        </p:txBody>
      </p:sp>
    </p:spTree>
    <p:extLst>
      <p:ext uri="{BB962C8B-B14F-4D97-AF65-F5344CB8AC3E}">
        <p14:creationId xmlns:p14="http://schemas.microsoft.com/office/powerpoint/2010/main" val="1953443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26</a:t>
            </a:fld>
            <a:endParaRPr kumimoji="1" lang="ja-JP" altLang="en-US"/>
          </a:p>
        </p:txBody>
      </p:sp>
    </p:spTree>
    <p:extLst>
      <p:ext uri="{BB962C8B-B14F-4D97-AF65-F5344CB8AC3E}">
        <p14:creationId xmlns:p14="http://schemas.microsoft.com/office/powerpoint/2010/main" val="987253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33</a:t>
            </a:fld>
            <a:endParaRPr kumimoji="1" lang="ja-JP" altLang="en-US"/>
          </a:p>
        </p:txBody>
      </p:sp>
    </p:spTree>
    <p:extLst>
      <p:ext uri="{BB962C8B-B14F-4D97-AF65-F5344CB8AC3E}">
        <p14:creationId xmlns:p14="http://schemas.microsoft.com/office/powerpoint/2010/main" val="1472184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34</a:t>
            </a:fld>
            <a:endParaRPr kumimoji="1" lang="ja-JP" altLang="en-US"/>
          </a:p>
        </p:txBody>
      </p:sp>
    </p:spTree>
    <p:extLst>
      <p:ext uri="{BB962C8B-B14F-4D97-AF65-F5344CB8AC3E}">
        <p14:creationId xmlns:p14="http://schemas.microsoft.com/office/powerpoint/2010/main" val="183769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35</a:t>
            </a:fld>
            <a:endParaRPr kumimoji="1" lang="ja-JP" altLang="en-US"/>
          </a:p>
        </p:txBody>
      </p:sp>
    </p:spTree>
    <p:extLst>
      <p:ext uri="{BB962C8B-B14F-4D97-AF65-F5344CB8AC3E}">
        <p14:creationId xmlns:p14="http://schemas.microsoft.com/office/powerpoint/2010/main" val="1027209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44</a:t>
            </a:fld>
            <a:endParaRPr kumimoji="1" lang="ja-JP" altLang="en-US"/>
          </a:p>
        </p:txBody>
      </p:sp>
    </p:spTree>
    <p:extLst>
      <p:ext uri="{BB962C8B-B14F-4D97-AF65-F5344CB8AC3E}">
        <p14:creationId xmlns:p14="http://schemas.microsoft.com/office/powerpoint/2010/main" val="2114738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52</a:t>
            </a:fld>
            <a:endParaRPr kumimoji="1" lang="ja-JP" altLang="en-US"/>
          </a:p>
        </p:txBody>
      </p:sp>
    </p:spTree>
    <p:extLst>
      <p:ext uri="{BB962C8B-B14F-4D97-AF65-F5344CB8AC3E}">
        <p14:creationId xmlns:p14="http://schemas.microsoft.com/office/powerpoint/2010/main" val="21791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57</a:t>
            </a:fld>
            <a:endParaRPr kumimoji="1" lang="ja-JP" altLang="en-US"/>
          </a:p>
        </p:txBody>
      </p:sp>
    </p:spTree>
    <p:extLst>
      <p:ext uri="{BB962C8B-B14F-4D97-AF65-F5344CB8AC3E}">
        <p14:creationId xmlns:p14="http://schemas.microsoft.com/office/powerpoint/2010/main" val="181109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62</a:t>
            </a:fld>
            <a:endParaRPr kumimoji="1" lang="ja-JP" altLang="en-US"/>
          </a:p>
        </p:txBody>
      </p:sp>
    </p:spTree>
    <p:extLst>
      <p:ext uri="{BB962C8B-B14F-4D97-AF65-F5344CB8AC3E}">
        <p14:creationId xmlns:p14="http://schemas.microsoft.com/office/powerpoint/2010/main" val="203100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a:t>
            </a:fld>
            <a:endParaRPr kumimoji="1" lang="ja-JP" altLang="en-US"/>
          </a:p>
        </p:txBody>
      </p:sp>
    </p:spTree>
    <p:extLst>
      <p:ext uri="{BB962C8B-B14F-4D97-AF65-F5344CB8AC3E}">
        <p14:creationId xmlns:p14="http://schemas.microsoft.com/office/powerpoint/2010/main" val="943710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「人類最悪にして最後の発明」</a:t>
            </a:r>
            <a:endParaRPr lang="en-US" altLang="ja-JP" dirty="0" smtClean="0"/>
          </a:p>
          <a:p>
            <a:r>
              <a:rPr lang="ja-JP" altLang="en-US" dirty="0" smtClean="0"/>
              <a:t>ホーキング博士、イーロン・マスク氏など案外多数</a:t>
            </a:r>
            <a:endParaRPr lang="en-US" altLang="ja-JP" dirty="0" smtClean="0"/>
          </a:p>
          <a:p>
            <a:r>
              <a:rPr lang="ja-JP" altLang="en-US" dirty="0" smtClean="0"/>
              <a:t>周りの人工知能研究者でこれがすぐに来ると本気で考えてる人は一人もいない</a:t>
            </a:r>
            <a:endParaRPr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68</a:t>
            </a:fld>
            <a:endParaRPr kumimoji="1" lang="ja-JP" altLang="en-US"/>
          </a:p>
        </p:txBody>
      </p:sp>
    </p:spTree>
    <p:extLst>
      <p:ext uri="{BB962C8B-B14F-4D97-AF65-F5344CB8AC3E}">
        <p14:creationId xmlns:p14="http://schemas.microsoft.com/office/powerpoint/2010/main" val="1520357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50000"/>
              </a:lnSpc>
            </a:pPr>
            <a:r>
              <a:rPr lang="ja-JP" altLang="en-US" dirty="0" smtClean="0"/>
              <a:t>何が出来ているのか、何が出来ていないのか</a:t>
            </a:r>
          </a:p>
          <a:p>
            <a:pPr lvl="1">
              <a:lnSpc>
                <a:spcPct val="150000"/>
              </a:lnSpc>
            </a:pPr>
            <a:r>
              <a:rPr lang="ja-JP" altLang="en-US" dirty="0" smtClean="0"/>
              <a:t>何故出来ないのか、何故できるようになったのか</a:t>
            </a:r>
            <a:endParaRPr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69</a:t>
            </a:fld>
            <a:endParaRPr kumimoji="1" lang="ja-JP" altLang="en-US"/>
          </a:p>
        </p:txBody>
      </p:sp>
    </p:spTree>
    <p:extLst>
      <p:ext uri="{BB962C8B-B14F-4D97-AF65-F5344CB8AC3E}">
        <p14:creationId xmlns:p14="http://schemas.microsoft.com/office/powerpoint/2010/main" val="718275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70</a:t>
            </a:fld>
            <a:endParaRPr kumimoji="1" lang="ja-JP" altLang="en-US"/>
          </a:p>
        </p:txBody>
      </p:sp>
    </p:spTree>
    <p:extLst>
      <p:ext uri="{BB962C8B-B14F-4D97-AF65-F5344CB8AC3E}">
        <p14:creationId xmlns:p14="http://schemas.microsoft.com/office/powerpoint/2010/main" val="1928219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5</a:t>
            </a:fld>
            <a:endParaRPr kumimoji="1" lang="ja-JP" altLang="en-US"/>
          </a:p>
        </p:txBody>
      </p:sp>
    </p:spTree>
    <p:extLst>
      <p:ext uri="{BB962C8B-B14F-4D97-AF65-F5344CB8AC3E}">
        <p14:creationId xmlns:p14="http://schemas.microsoft.com/office/powerpoint/2010/main" val="90618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ココで言う能力というのは、精度だけでなくスピードだったりもします</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6</a:t>
            </a:fld>
            <a:endParaRPr kumimoji="1" lang="ja-JP" altLang="en-US"/>
          </a:p>
        </p:txBody>
      </p:sp>
    </p:spTree>
    <p:extLst>
      <p:ext uri="{BB962C8B-B14F-4D97-AF65-F5344CB8AC3E}">
        <p14:creationId xmlns:p14="http://schemas.microsoft.com/office/powerpoint/2010/main" val="314909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8</a:t>
            </a:fld>
            <a:endParaRPr kumimoji="1" lang="ja-JP" altLang="en-US"/>
          </a:p>
        </p:txBody>
      </p:sp>
    </p:spTree>
    <p:extLst>
      <p:ext uri="{BB962C8B-B14F-4D97-AF65-F5344CB8AC3E}">
        <p14:creationId xmlns:p14="http://schemas.microsoft.com/office/powerpoint/2010/main" val="601385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9</a:t>
            </a:fld>
            <a:endParaRPr kumimoji="1" lang="ja-JP" altLang="en-US"/>
          </a:p>
        </p:txBody>
      </p:sp>
    </p:spTree>
    <p:extLst>
      <p:ext uri="{BB962C8B-B14F-4D97-AF65-F5344CB8AC3E}">
        <p14:creationId xmlns:p14="http://schemas.microsoft.com/office/powerpoint/2010/main" val="745425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10</a:t>
            </a:fld>
            <a:endParaRPr kumimoji="1" lang="ja-JP" altLang="en-US"/>
          </a:p>
        </p:txBody>
      </p:sp>
    </p:spTree>
    <p:extLst>
      <p:ext uri="{BB962C8B-B14F-4D97-AF65-F5344CB8AC3E}">
        <p14:creationId xmlns:p14="http://schemas.microsoft.com/office/powerpoint/2010/main" val="1132205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12</a:t>
            </a:fld>
            <a:endParaRPr kumimoji="1" lang="ja-JP" altLang="en-US"/>
          </a:p>
        </p:txBody>
      </p:sp>
    </p:spTree>
    <p:extLst>
      <p:ext uri="{BB962C8B-B14F-4D97-AF65-F5344CB8AC3E}">
        <p14:creationId xmlns:p14="http://schemas.microsoft.com/office/powerpoint/2010/main" val="2053999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13</a:t>
            </a:fld>
            <a:endParaRPr kumimoji="1" lang="ja-JP" altLang="en-US"/>
          </a:p>
        </p:txBody>
      </p:sp>
    </p:spTree>
    <p:extLst>
      <p:ext uri="{BB962C8B-B14F-4D97-AF65-F5344CB8AC3E}">
        <p14:creationId xmlns:p14="http://schemas.microsoft.com/office/powerpoint/2010/main" val="1566586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ltLang="ja-JP"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none"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ja-JP"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8/8/17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47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35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981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319921"/>
            <a:ext cx="10456165" cy="729713"/>
          </a:xfrm>
        </p:spPr>
        <p:txBody>
          <a:bodyPr>
            <a:normAutofit/>
          </a:bodyPr>
          <a:lstStyle>
            <a:lvl1pPr>
              <a:defRPr sz="3600" b="1"/>
            </a:lvl1pPr>
          </a:lstStyle>
          <a:p>
            <a:r>
              <a:rPr lang="en-US" altLang="ja-JP" dirty="0" smtClean="0"/>
              <a:t>Click to edit Master title style</a:t>
            </a:r>
            <a:endParaRPr lang="en-US" dirty="0"/>
          </a:p>
        </p:txBody>
      </p:sp>
      <p:sp>
        <p:nvSpPr>
          <p:cNvPr id="3" name="Content Placeholder 2"/>
          <p:cNvSpPr>
            <a:spLocks noGrp="1"/>
          </p:cNvSpPr>
          <p:nvPr>
            <p:ph idx="1"/>
          </p:nvPr>
        </p:nvSpPr>
        <p:spPr>
          <a:xfrm>
            <a:off x="805914" y="1197980"/>
            <a:ext cx="10461356" cy="4485137"/>
          </a:xfrm>
        </p:spPr>
        <p:txBody>
          <a:bodyPr>
            <a:normAutofit/>
          </a:bodyPr>
          <a:lstStyle>
            <a:lvl1pPr marL="360000" indent="-252000">
              <a:lnSpc>
                <a:spcPct val="100000"/>
              </a:lnSpc>
              <a:defRPr sz="2000"/>
            </a:lvl1pPr>
            <a:lvl2pPr marL="612000" indent="-252000">
              <a:lnSpc>
                <a:spcPct val="100000"/>
              </a:lnSpc>
              <a:defRPr sz="1800"/>
            </a:lvl2pPr>
            <a:lvl3pPr marL="828000" indent="-288000">
              <a:lnSpc>
                <a:spcPct val="100000"/>
              </a:lnSpc>
              <a:defRPr sz="1800"/>
            </a:lvl3pPr>
            <a:lvl4pPr marL="864000">
              <a:lnSpc>
                <a:spcPct val="100000"/>
              </a:lnSpc>
              <a:defRPr sz="1400"/>
            </a:lvl4pPr>
            <a:lvl5pPr marL="1080000">
              <a:lnSpc>
                <a:spcPct val="100000"/>
              </a:lnSpc>
              <a:defRPr sz="1400"/>
            </a:lvl5pPr>
          </a:lstStyle>
          <a:p>
            <a:pPr lvl="0"/>
            <a:r>
              <a:rPr lang="en-US" altLang="ja-JP"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82733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8/8/17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60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ja-JP"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912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5750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8/8/17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0066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ltLang="ja-JP"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8/8/17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3925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ja-JP"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416161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18314" y="278969"/>
            <a:ext cx="10337365" cy="729713"/>
          </a:xfrm>
          <a:prstGeom prst="rect">
            <a:avLst/>
          </a:prstGeom>
        </p:spPr>
        <p:txBody>
          <a:bodyPr vert="horz" lIns="91440" tIns="45720" rIns="91440" bIns="45720" rtlCol="0" anchor="b">
            <a:normAutofit/>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836908" y="1259972"/>
            <a:ext cx="10318772" cy="4485137"/>
          </a:xfrm>
          <a:prstGeom prst="rect">
            <a:avLst/>
          </a:prstGeom>
        </p:spPr>
        <p:txBody>
          <a:bodyPr vert="horz" lIns="0" tIns="45720" rIns="0" bIns="45720" rtlCol="0">
            <a:normAutofit/>
          </a:body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8/8/17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36908" y="1072768"/>
            <a:ext cx="1031877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4209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85000"/>
        </a:lnSpc>
        <a:spcBef>
          <a:spcPct val="0"/>
        </a:spcBef>
        <a:buNone/>
        <a:defRPr kumimoji="1" sz="4400" kern="1200" spc="-50" baseline="0">
          <a:solidFill>
            <a:schemeClr val="tx1">
              <a:lumMod val="75000"/>
              <a:lumOff val="25000"/>
            </a:schemeClr>
          </a:solidFill>
          <a:latin typeface="+mj-lt"/>
          <a:ea typeface="+mj-ea"/>
          <a:cs typeface="+mj-cs"/>
        </a:defRPr>
      </a:lvl1pPr>
    </p:titleStyle>
    <p:bodyStyle>
      <a:lvl1pPr marL="306900" indent="-198900" algn="l" defTabSz="914400" rtl="0" eaLnBrk="1" latinLnBrk="0" hangingPunct="1">
        <a:lnSpc>
          <a:spcPct val="90000"/>
        </a:lnSpc>
        <a:spcBef>
          <a:spcPts val="1200"/>
        </a:spcBef>
        <a:spcAft>
          <a:spcPts val="200"/>
        </a:spcAft>
        <a:buClr>
          <a:schemeClr val="accent1"/>
        </a:buClr>
        <a:buSzPct val="100000"/>
        <a:buFont typeface="Arial" charset="0"/>
        <a:buChar char="•"/>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23.tiff"/></Relationships>
</file>

<file path=ppt/slides/_rels/slide32.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hyperlink" Target="https://www.youtube.com/watch?v=7A9UwxvgcV0" TargetMode="External"/><Relationship Id="rId5" Type="http://schemas.openxmlformats.org/officeDocument/2006/relationships/hyperlink" Target="https://www.youtube.com/watch?time_continue=1&amp;v=ATXJ5dzOcDw" TargetMode="External"/><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kumimoji="1" lang="ja-JP" altLang="en-US" sz="6700" dirty="0" smtClean="0"/>
              <a:t>人工知能技術について</a:t>
            </a:r>
            <a:endParaRPr kumimoji="1" lang="ja-JP" altLang="en-US" sz="6700" dirty="0"/>
          </a:p>
        </p:txBody>
      </p:sp>
      <p:sp>
        <p:nvSpPr>
          <p:cNvPr id="3" name="Subtitle 2"/>
          <p:cNvSpPr>
            <a:spLocks noGrp="1"/>
          </p:cNvSpPr>
          <p:nvPr>
            <p:ph type="subTitle" idx="1"/>
          </p:nvPr>
        </p:nvSpPr>
        <p:spPr>
          <a:xfrm>
            <a:off x="1100050" y="4509408"/>
            <a:ext cx="10368695" cy="1712704"/>
          </a:xfrm>
        </p:spPr>
        <p:txBody>
          <a:bodyPr>
            <a:normAutofit/>
          </a:bodyPr>
          <a:lstStyle/>
          <a:p>
            <a:pPr algn="r"/>
            <a:r>
              <a:rPr kumimoji="1" lang="ja-JP" altLang="en-US" dirty="0" smtClean="0"/>
              <a:t>東京大学大学院　情報理工学系研究科</a:t>
            </a:r>
          </a:p>
          <a:p>
            <a:pPr algn="r"/>
            <a:r>
              <a:rPr kumimoji="1" lang="ja-JP" altLang="en-US" dirty="0" smtClean="0"/>
              <a:t>原田牛久研究室</a:t>
            </a:r>
            <a:r>
              <a:rPr kumimoji="1" lang="en-US" altLang="ja-JP" dirty="0" smtClean="0"/>
              <a:t> </a:t>
            </a:r>
            <a:r>
              <a:rPr kumimoji="1" lang="ja-JP" altLang="en-US" dirty="0" smtClean="0"/>
              <a:t>修士</a:t>
            </a:r>
            <a:r>
              <a:rPr kumimoji="1" lang="en-US" altLang="ja-JP" dirty="0" smtClean="0"/>
              <a:t>2</a:t>
            </a:r>
            <a:r>
              <a:rPr kumimoji="1" lang="ja-JP" altLang="en-US" dirty="0" smtClean="0"/>
              <a:t>年</a:t>
            </a:r>
          </a:p>
          <a:p>
            <a:pPr algn="r"/>
            <a:r>
              <a:rPr kumimoji="1" lang="ja-JP" altLang="en-US" dirty="0" smtClean="0"/>
              <a:t>福田圭佑</a:t>
            </a:r>
            <a:endParaRPr kumimoji="1" lang="ja-JP" altLang="en-US" dirty="0"/>
          </a:p>
        </p:txBody>
      </p:sp>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人工知能の歴史</a:t>
            </a:r>
            <a:endParaRPr kumimoji="1" lang="ja-JP" altLang="en-US" dirty="0"/>
          </a:p>
        </p:txBody>
      </p:sp>
      <p:sp>
        <p:nvSpPr>
          <p:cNvPr id="3" name="Content Placeholder 2"/>
          <p:cNvSpPr>
            <a:spLocks noGrp="1"/>
          </p:cNvSpPr>
          <p:nvPr>
            <p:ph idx="1"/>
          </p:nvPr>
        </p:nvSpPr>
        <p:spPr/>
        <p:txBody>
          <a:bodyPr>
            <a:noAutofit/>
          </a:bodyPr>
          <a:lstStyle/>
          <a:p>
            <a:r>
              <a:rPr kumimoji="1" lang="ja-JP" altLang="en-US" sz="1800" dirty="0" smtClean="0"/>
              <a:t>第</a:t>
            </a:r>
            <a:r>
              <a:rPr kumimoji="1" lang="en-US" altLang="ja-JP" sz="1800" dirty="0" smtClean="0"/>
              <a:t>1</a:t>
            </a:r>
            <a:r>
              <a:rPr kumimoji="1" lang="ja-JP" altLang="en-US" sz="1800" dirty="0" smtClean="0"/>
              <a:t>次</a:t>
            </a:r>
            <a:r>
              <a:rPr kumimoji="1" lang="en-US" altLang="ja-JP" sz="1800" dirty="0" smtClean="0"/>
              <a:t>AI</a:t>
            </a:r>
            <a:r>
              <a:rPr kumimoji="1" lang="ja-JP" altLang="en-US" sz="1800" dirty="0" smtClean="0"/>
              <a:t>ブーム</a:t>
            </a:r>
            <a:r>
              <a:rPr lang="en-US" altLang="ja-JP" sz="1800" dirty="0" smtClean="0"/>
              <a:t>: </a:t>
            </a:r>
            <a:r>
              <a:rPr lang="ja-JP" altLang="en-US" sz="1800" dirty="0" smtClean="0"/>
              <a:t>探索・推論の時代</a:t>
            </a:r>
            <a:r>
              <a:rPr lang="en-US" altLang="ja-JP" sz="1800" dirty="0" smtClean="0"/>
              <a:t> (1956 ~ 1960</a:t>
            </a:r>
            <a:r>
              <a:rPr lang="ja-JP" altLang="en-US" sz="1800" dirty="0" smtClean="0"/>
              <a:t>年代</a:t>
            </a:r>
            <a:r>
              <a:rPr lang="en-US" altLang="ja-JP" sz="1800" dirty="0" smtClean="0"/>
              <a:t>)</a:t>
            </a:r>
          </a:p>
          <a:p>
            <a:pPr lvl="1"/>
            <a:r>
              <a:rPr kumimoji="1" lang="ja-JP" altLang="en-US" sz="1600" dirty="0" smtClean="0"/>
              <a:t>人工知能</a:t>
            </a:r>
            <a:r>
              <a:rPr kumimoji="1" lang="en-US" altLang="ja-JP" sz="1600" dirty="0" smtClean="0"/>
              <a:t> (Artificial Intelligence)</a:t>
            </a:r>
            <a:r>
              <a:rPr kumimoji="1" lang="ja-JP" altLang="en-US" sz="1600" dirty="0" smtClean="0"/>
              <a:t>という言葉の誕生</a:t>
            </a:r>
            <a:endParaRPr kumimoji="1" lang="en-US" altLang="ja-JP" sz="1600" dirty="0" smtClean="0"/>
          </a:p>
          <a:p>
            <a:pPr lvl="1"/>
            <a:r>
              <a:rPr kumimoji="1" lang="ja-JP" altLang="en-US" sz="1600" dirty="0" smtClean="0"/>
              <a:t>数学の定理証明・チェスを指す人工知能</a:t>
            </a:r>
            <a:endParaRPr lang="en-US" altLang="ja-JP" sz="1600" dirty="0"/>
          </a:p>
          <a:p>
            <a:pPr marL="360000" lvl="1" indent="0">
              <a:buNone/>
            </a:pPr>
            <a:r>
              <a:rPr lang="ja-JP" altLang="en-US" sz="1600" dirty="0"/>
              <a:t>→</a:t>
            </a:r>
            <a:r>
              <a:rPr lang="en-US" altLang="ja-JP" sz="1600" dirty="0"/>
              <a:t> </a:t>
            </a:r>
            <a:r>
              <a:rPr lang="ja-JP" altLang="en-US" sz="1600" dirty="0"/>
              <a:t>冬の時代</a:t>
            </a:r>
            <a:endParaRPr lang="en-US" altLang="ja-JP" sz="1600" dirty="0"/>
          </a:p>
          <a:p>
            <a:r>
              <a:rPr kumimoji="1" lang="ja-JP" altLang="en-US" sz="1800" dirty="0" smtClean="0"/>
              <a:t>第</a:t>
            </a:r>
            <a:r>
              <a:rPr kumimoji="1" lang="en-US" altLang="ja-JP" sz="1800" dirty="0" smtClean="0"/>
              <a:t>2</a:t>
            </a:r>
            <a:r>
              <a:rPr kumimoji="1" lang="ja-JP" altLang="en-US" sz="1800" dirty="0" smtClean="0"/>
              <a:t>次</a:t>
            </a:r>
            <a:r>
              <a:rPr kumimoji="1" lang="en-US" altLang="ja-JP" sz="1800" dirty="0" smtClean="0"/>
              <a:t>AI</a:t>
            </a:r>
            <a:r>
              <a:rPr kumimoji="1" lang="ja-JP" altLang="en-US" sz="1800" dirty="0" smtClean="0"/>
              <a:t>ブーム</a:t>
            </a:r>
            <a:r>
              <a:rPr lang="en-US" altLang="ja-JP" sz="1800" dirty="0" smtClean="0"/>
              <a:t>: </a:t>
            </a:r>
            <a:r>
              <a:rPr lang="ja-JP" altLang="en-US" sz="1800" dirty="0" smtClean="0"/>
              <a:t>知識処理の時代</a:t>
            </a:r>
            <a:r>
              <a:rPr lang="en-US" altLang="ja-JP" sz="1800" dirty="0" smtClean="0"/>
              <a:t> (1980</a:t>
            </a:r>
            <a:r>
              <a:rPr lang="ja-JP" altLang="en-US" sz="1800" dirty="0" smtClean="0"/>
              <a:t>年代</a:t>
            </a:r>
            <a:r>
              <a:rPr lang="en-US" altLang="ja-JP" sz="1800" dirty="0" smtClean="0"/>
              <a:t>)</a:t>
            </a:r>
          </a:p>
          <a:p>
            <a:pPr lvl="1"/>
            <a:r>
              <a:rPr kumimoji="1" lang="ja-JP" altLang="en-US" sz="1600" dirty="0" smtClean="0"/>
              <a:t>エキスパートシステム</a:t>
            </a:r>
            <a:endParaRPr kumimoji="1" lang="en-US" altLang="ja-JP" sz="1600" dirty="0" smtClean="0"/>
          </a:p>
          <a:p>
            <a:pPr lvl="1"/>
            <a:r>
              <a:rPr kumimoji="1" lang="ja-JP" altLang="en-US" sz="1600" dirty="0" smtClean="0"/>
              <a:t>医療診断、有機化合物の特定、</a:t>
            </a:r>
            <a:r>
              <a:rPr kumimoji="1" lang="en-US" altLang="ja-JP" sz="1600" dirty="0" smtClean="0"/>
              <a:t>etc..</a:t>
            </a:r>
          </a:p>
          <a:p>
            <a:pPr lvl="1"/>
            <a:r>
              <a:rPr kumimoji="1" lang="ja-JP" altLang="en-US" sz="1600" dirty="0" smtClean="0"/>
              <a:t>第</a:t>
            </a:r>
            <a:r>
              <a:rPr kumimoji="1" lang="en-US" altLang="ja-JP" sz="1600" dirty="0" smtClean="0"/>
              <a:t>5</a:t>
            </a:r>
            <a:r>
              <a:rPr kumimoji="1" lang="ja-JP" altLang="en-US" sz="1600" dirty="0" smtClean="0"/>
              <a:t>世代コンピュータプロジェクト</a:t>
            </a:r>
            <a:endParaRPr lang="en-US" altLang="ja-JP" sz="1600" dirty="0"/>
          </a:p>
          <a:p>
            <a:pPr marL="360000" lvl="1" indent="0">
              <a:buNone/>
            </a:pPr>
            <a:r>
              <a:rPr kumimoji="1" lang="ja-JP" altLang="en-US" sz="1600" dirty="0" smtClean="0"/>
              <a:t>→</a:t>
            </a:r>
            <a:r>
              <a:rPr kumimoji="1" lang="en-US" altLang="ja-JP" sz="1600" dirty="0" smtClean="0"/>
              <a:t> </a:t>
            </a:r>
            <a:r>
              <a:rPr kumimoji="1" lang="ja-JP" altLang="en-US" sz="1600" dirty="0" smtClean="0"/>
              <a:t>冬の時代</a:t>
            </a:r>
            <a:endParaRPr kumimoji="1" lang="en-US" altLang="ja-JP" sz="1600" dirty="0" smtClean="0"/>
          </a:p>
          <a:p>
            <a:r>
              <a:rPr kumimoji="1" lang="ja-JP" altLang="en-US" sz="1800" dirty="0" smtClean="0"/>
              <a:t>第</a:t>
            </a:r>
            <a:r>
              <a:rPr kumimoji="1" lang="en-US" altLang="ja-JP" sz="1800" dirty="0" smtClean="0"/>
              <a:t>3</a:t>
            </a:r>
            <a:r>
              <a:rPr kumimoji="1" lang="ja-JP" altLang="en-US" sz="1800" dirty="0" smtClean="0"/>
              <a:t>次</a:t>
            </a:r>
            <a:r>
              <a:rPr kumimoji="1" lang="en-US" altLang="ja-JP" sz="1800" dirty="0" smtClean="0"/>
              <a:t>AI</a:t>
            </a:r>
            <a:r>
              <a:rPr kumimoji="1" lang="ja-JP" altLang="en-US" sz="1800" dirty="0" smtClean="0"/>
              <a:t>ブーム</a:t>
            </a:r>
            <a:r>
              <a:rPr kumimoji="1" lang="en-US" altLang="ja-JP" sz="1800" dirty="0" smtClean="0"/>
              <a:t> : </a:t>
            </a:r>
            <a:r>
              <a:rPr kumimoji="1" lang="ja-JP" altLang="en-US" sz="1800" dirty="0" smtClean="0"/>
              <a:t>機械学習の時代</a:t>
            </a:r>
            <a:r>
              <a:rPr kumimoji="1" lang="en-US" altLang="ja-JP" sz="1800" dirty="0" smtClean="0"/>
              <a:t> (2000</a:t>
            </a:r>
            <a:r>
              <a:rPr kumimoji="1" lang="ja-JP" altLang="en-US" sz="1800" dirty="0" smtClean="0"/>
              <a:t>年代</a:t>
            </a:r>
            <a:r>
              <a:rPr kumimoji="1" lang="en-US" altLang="ja-JP" sz="1800" dirty="0" smtClean="0"/>
              <a:t>~)</a:t>
            </a:r>
          </a:p>
          <a:p>
            <a:pPr lvl="1"/>
            <a:r>
              <a:rPr kumimoji="1" lang="ja-JP" altLang="en-US" sz="1600" dirty="0" smtClean="0"/>
              <a:t>ウェブとビッグデータ</a:t>
            </a:r>
          </a:p>
          <a:p>
            <a:pPr lvl="1"/>
            <a:r>
              <a:rPr kumimoji="1" lang="ja-JP" altLang="en-US" sz="1600" dirty="0" smtClean="0"/>
              <a:t>計算機能力の向上</a:t>
            </a:r>
          </a:p>
          <a:p>
            <a:pPr lvl="1"/>
            <a:r>
              <a:rPr kumimoji="1" lang="ja-JP" altLang="en-US" sz="1600" dirty="0" smtClean="0"/>
              <a:t>機械学習アルゴリズムの発展</a:t>
            </a:r>
            <a:endParaRPr kumimoji="1" lang="en-US" altLang="ja-JP" sz="1600" dirty="0" smtClean="0"/>
          </a:p>
        </p:txBody>
      </p:sp>
      <p:pic>
        <p:nvPicPr>
          <p:cNvPr id="4" name="Picture 3"/>
          <p:cNvPicPr>
            <a:picLocks noChangeAspect="1"/>
          </p:cNvPicPr>
          <p:nvPr/>
        </p:nvPicPr>
        <p:blipFill>
          <a:blip r:embed="rId3"/>
          <a:stretch>
            <a:fillRect/>
          </a:stretch>
        </p:blipFill>
        <p:spPr>
          <a:xfrm>
            <a:off x="6825735" y="1586986"/>
            <a:ext cx="2692400" cy="520700"/>
          </a:xfrm>
          <a:prstGeom prst="rect">
            <a:avLst/>
          </a:prstGeom>
        </p:spPr>
      </p:pic>
      <p:pic>
        <p:nvPicPr>
          <p:cNvPr id="5" name="Picture 4"/>
          <p:cNvPicPr>
            <a:picLocks noChangeAspect="1"/>
          </p:cNvPicPr>
          <p:nvPr/>
        </p:nvPicPr>
        <p:blipFill>
          <a:blip r:embed="rId4"/>
          <a:stretch>
            <a:fillRect/>
          </a:stretch>
        </p:blipFill>
        <p:spPr>
          <a:xfrm>
            <a:off x="6705085" y="3197825"/>
            <a:ext cx="2971800" cy="711200"/>
          </a:xfrm>
          <a:prstGeom prst="rect">
            <a:avLst/>
          </a:prstGeom>
        </p:spPr>
      </p:pic>
      <p:pic>
        <p:nvPicPr>
          <p:cNvPr id="6" name="Picture 5"/>
          <p:cNvPicPr>
            <a:picLocks noChangeAspect="1"/>
          </p:cNvPicPr>
          <p:nvPr/>
        </p:nvPicPr>
        <p:blipFill>
          <a:blip r:embed="rId5"/>
          <a:stretch>
            <a:fillRect/>
          </a:stretch>
        </p:blipFill>
        <p:spPr>
          <a:xfrm>
            <a:off x="6758631" y="4668964"/>
            <a:ext cx="3009900" cy="660400"/>
          </a:xfrm>
          <a:prstGeom prst="rect">
            <a:avLst/>
          </a:prstGeom>
        </p:spPr>
      </p:pic>
    </p:spTree>
    <p:extLst>
      <p:ext uri="{BB962C8B-B14F-4D97-AF65-F5344CB8AC3E}">
        <p14:creationId xmlns:p14="http://schemas.microsoft.com/office/powerpoint/2010/main" val="1131884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5423" y="287665"/>
            <a:ext cx="8023589" cy="5753312"/>
          </a:xfrm>
          <a:prstGeom prst="rect">
            <a:avLst/>
          </a:prstGeom>
        </p:spPr>
      </p:pic>
    </p:spTree>
    <p:extLst>
      <p:ext uri="{BB962C8B-B14F-4D97-AF65-F5344CB8AC3E}">
        <p14:creationId xmlns:p14="http://schemas.microsoft.com/office/powerpoint/2010/main" val="11049337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第</a:t>
            </a:r>
            <a:r>
              <a:rPr lang="en-US" altLang="ja-JP" dirty="0"/>
              <a:t>1</a:t>
            </a:r>
            <a:r>
              <a:rPr lang="ja-JP" altLang="en-US" dirty="0"/>
              <a:t>次</a:t>
            </a:r>
            <a:r>
              <a:rPr lang="en-US" altLang="ja-JP" dirty="0"/>
              <a:t>AI</a:t>
            </a:r>
            <a:r>
              <a:rPr lang="ja-JP" altLang="en-US" dirty="0"/>
              <a:t>ブーム：探索・推論</a:t>
            </a:r>
            <a:endParaRPr kumimoji="1" lang="ja-JP" altLang="en-US" dirty="0"/>
          </a:p>
        </p:txBody>
      </p:sp>
      <p:sp>
        <p:nvSpPr>
          <p:cNvPr id="3" name="Content Placeholder 2"/>
          <p:cNvSpPr>
            <a:spLocks noGrp="1"/>
          </p:cNvSpPr>
          <p:nvPr>
            <p:ph idx="1"/>
          </p:nvPr>
        </p:nvSpPr>
        <p:spPr/>
        <p:txBody>
          <a:bodyPr>
            <a:normAutofit fontScale="92500" lnSpcReduction="20000"/>
          </a:bodyPr>
          <a:lstStyle/>
          <a:p>
            <a:r>
              <a:rPr lang="ja-JP" altLang="en-US" dirty="0"/>
              <a:t>ダートマスワークショップ（</a:t>
            </a:r>
            <a:r>
              <a:rPr lang="en-US" altLang="ja-JP" dirty="0"/>
              <a:t>1956</a:t>
            </a:r>
            <a:r>
              <a:rPr lang="ja-JP" altLang="en-US" dirty="0" smtClean="0"/>
              <a:t>）</a:t>
            </a:r>
            <a:endParaRPr lang="en-US" altLang="ja-JP" dirty="0" smtClean="0"/>
          </a:p>
          <a:p>
            <a:pPr lvl="1"/>
            <a:r>
              <a:rPr lang="ja-JP" altLang="en-US" dirty="0" smtClean="0"/>
              <a:t>人工</a:t>
            </a:r>
            <a:r>
              <a:rPr lang="ja-JP" altLang="en-US" dirty="0"/>
              <a:t>知能（</a:t>
            </a:r>
            <a:r>
              <a:rPr lang="en-US" altLang="ja-JP" dirty="0"/>
              <a:t>Artificial Intelligence</a:t>
            </a:r>
            <a:r>
              <a:rPr lang="ja-JP" altLang="en-US" dirty="0"/>
              <a:t>）という言葉が決まる </a:t>
            </a:r>
            <a:endParaRPr lang="en-US" altLang="ja-JP" dirty="0" smtClean="0"/>
          </a:p>
          <a:p>
            <a:pPr lvl="1"/>
            <a:r>
              <a:rPr lang="ja-JP" altLang="en-US" dirty="0"/>
              <a:t>世界初のコンピュータ（</a:t>
            </a:r>
            <a:r>
              <a:rPr lang="en-US" altLang="ja-JP" dirty="0"/>
              <a:t>ENIAC</a:t>
            </a:r>
            <a:r>
              <a:rPr lang="ja-JP" altLang="en-US" dirty="0"/>
              <a:t>）が出来た</a:t>
            </a:r>
            <a:r>
              <a:rPr lang="en-US" altLang="ja-JP" dirty="0"/>
              <a:t>1946</a:t>
            </a:r>
            <a:r>
              <a:rPr lang="ja-JP" altLang="en-US" dirty="0"/>
              <a:t>年からわずか</a:t>
            </a:r>
            <a:r>
              <a:rPr lang="en-US" altLang="ja-JP" dirty="0"/>
              <a:t>10</a:t>
            </a:r>
            <a:r>
              <a:rPr lang="ja-JP" altLang="en-US" dirty="0" smtClean="0"/>
              <a:t>年後</a:t>
            </a:r>
            <a:endParaRPr lang="en-US" altLang="ja-JP" dirty="0" smtClean="0"/>
          </a:p>
          <a:p>
            <a:pPr lvl="1"/>
            <a:endParaRPr lang="en-US" altLang="ja-JP" dirty="0" smtClean="0"/>
          </a:p>
          <a:p>
            <a:pPr lvl="1"/>
            <a:endParaRPr lang="en-US" altLang="ja-JP" dirty="0" smtClean="0"/>
          </a:p>
          <a:p>
            <a:r>
              <a:rPr lang="ja-JP" altLang="en-US" dirty="0" smtClean="0"/>
              <a:t>第一次</a:t>
            </a:r>
            <a:r>
              <a:rPr lang="en-US" altLang="ja-JP" dirty="0"/>
              <a:t>AI</a:t>
            </a:r>
            <a:r>
              <a:rPr lang="ja-JP" altLang="en-US" dirty="0" smtClean="0"/>
              <a:t>ブーム</a:t>
            </a:r>
            <a:endParaRPr lang="en-US" altLang="ja-JP" dirty="0" smtClean="0"/>
          </a:p>
          <a:p>
            <a:pPr lvl="1"/>
            <a:r>
              <a:rPr lang="ja-JP" altLang="en-US" dirty="0" smtClean="0"/>
              <a:t>ゲーム・迷路を解く</a:t>
            </a:r>
            <a:r>
              <a:rPr lang="en-US" altLang="ja-JP" dirty="0" smtClean="0"/>
              <a:t>AI</a:t>
            </a:r>
          </a:p>
          <a:p>
            <a:pPr lvl="1"/>
            <a:r>
              <a:rPr lang="ja-JP" altLang="en-US" dirty="0" smtClean="0"/>
              <a:t>定理</a:t>
            </a:r>
            <a:r>
              <a:rPr lang="ja-JP" altLang="en-US" dirty="0"/>
              <a:t>証明器（</a:t>
            </a:r>
            <a:r>
              <a:rPr lang="en-US" altLang="ja-JP" dirty="0" smtClean="0"/>
              <a:t>1957)</a:t>
            </a:r>
          </a:p>
          <a:p>
            <a:pPr lvl="1"/>
            <a:r>
              <a:rPr lang="ja-JP" altLang="en-US" dirty="0" smtClean="0"/>
              <a:t>ニューラルネットワーク</a:t>
            </a:r>
            <a:r>
              <a:rPr lang="ja-JP" altLang="en-US" dirty="0"/>
              <a:t>（</a:t>
            </a:r>
            <a:r>
              <a:rPr lang="en-US" altLang="ja-JP" dirty="0" smtClean="0"/>
              <a:t>1963)</a:t>
            </a:r>
          </a:p>
          <a:p>
            <a:pPr lvl="1"/>
            <a:r>
              <a:rPr lang="ja-JP" altLang="en-US" dirty="0" smtClean="0"/>
              <a:t>遺伝的</a:t>
            </a:r>
            <a:r>
              <a:rPr lang="ja-JP" altLang="en-US" dirty="0"/>
              <a:t>アルゴリズム （</a:t>
            </a:r>
            <a:r>
              <a:rPr lang="en-US" altLang="ja-JP" dirty="0" smtClean="0"/>
              <a:t>1958)</a:t>
            </a:r>
          </a:p>
          <a:p>
            <a:pPr lvl="1"/>
            <a:r>
              <a:rPr lang="en-US" altLang="ja-JP" dirty="0" smtClean="0"/>
              <a:t>DENDRAL</a:t>
            </a:r>
            <a:r>
              <a:rPr lang="ja-JP" altLang="en-US" dirty="0"/>
              <a:t>プログラム（</a:t>
            </a:r>
            <a:r>
              <a:rPr lang="en-US" altLang="ja-JP" dirty="0"/>
              <a:t>1969</a:t>
            </a:r>
            <a:r>
              <a:rPr lang="ja-JP" altLang="en-US" dirty="0" smtClean="0"/>
              <a:t>）</a:t>
            </a:r>
            <a:endParaRPr lang="en-US" altLang="ja-JP" dirty="0"/>
          </a:p>
          <a:p>
            <a:pPr lvl="1"/>
            <a:r>
              <a:rPr lang="ja-JP" altLang="en-US" dirty="0" smtClean="0"/>
              <a:t>質量分光計の情報から分子構造を同定する</a:t>
            </a:r>
            <a:endParaRPr lang="en-US" altLang="ja-JP" dirty="0"/>
          </a:p>
          <a:p>
            <a:endParaRPr lang="en-US" altLang="ja-JP" dirty="0" smtClean="0"/>
          </a:p>
          <a:p>
            <a:r>
              <a:rPr lang="en-US" altLang="ja-JP" dirty="0" smtClean="0"/>
              <a:t>1970</a:t>
            </a:r>
            <a:r>
              <a:rPr lang="ja-JP" altLang="en-US" dirty="0"/>
              <a:t>年</a:t>
            </a:r>
            <a:r>
              <a:rPr lang="en-US" altLang="ja-JP" dirty="0"/>
              <a:t>〜</a:t>
            </a:r>
            <a:r>
              <a:rPr lang="ja-JP" altLang="en-US" dirty="0" smtClean="0"/>
              <a:t>冬の時代</a:t>
            </a:r>
            <a:endParaRPr kumimoji="1" lang="ja-JP" altLang="en-US" dirty="0"/>
          </a:p>
        </p:txBody>
      </p:sp>
    </p:spTree>
    <p:extLst>
      <p:ext uri="{BB962C8B-B14F-4D97-AF65-F5344CB8AC3E}">
        <p14:creationId xmlns:p14="http://schemas.microsoft.com/office/powerpoint/2010/main" val="1891363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探索</a:t>
            </a:r>
            <a:endParaRPr kumimoji="1" lang="ja-JP" altLang="en-US" dirty="0"/>
          </a:p>
        </p:txBody>
      </p:sp>
      <p:sp>
        <p:nvSpPr>
          <p:cNvPr id="5" name="Content Placeholder 4"/>
          <p:cNvSpPr>
            <a:spLocks noGrp="1"/>
          </p:cNvSpPr>
          <p:nvPr>
            <p:ph idx="1"/>
          </p:nvPr>
        </p:nvSpPr>
        <p:spPr/>
        <p:txBody>
          <a:bodyPr/>
          <a:lstStyle/>
          <a:p>
            <a:r>
              <a:rPr lang="ja-JP" altLang="en-US" dirty="0"/>
              <a:t>探索</a:t>
            </a:r>
            <a:r>
              <a:rPr lang="ja-JP" altLang="en-US" dirty="0" smtClean="0"/>
              <a:t>木</a:t>
            </a:r>
            <a:endParaRPr lang="en-US" altLang="ja-JP" dirty="0" smtClean="0"/>
          </a:p>
          <a:p>
            <a:pPr lvl="1"/>
            <a:r>
              <a:rPr lang="en-US" altLang="ja-JP" dirty="0" smtClean="0"/>
              <a:t>S</a:t>
            </a:r>
            <a:r>
              <a:rPr lang="ja-JP" altLang="en-US" dirty="0" smtClean="0"/>
              <a:t>からはじめて展開</a:t>
            </a:r>
            <a:r>
              <a:rPr lang="ja-JP" altLang="en-US" dirty="0"/>
              <a:t>して</a:t>
            </a:r>
            <a:r>
              <a:rPr lang="ja-JP" altLang="en-US" dirty="0" smtClean="0"/>
              <a:t>いき、</a:t>
            </a:r>
            <a:r>
              <a:rPr lang="en-US" altLang="ja-JP" dirty="0" smtClean="0"/>
              <a:t>G</a:t>
            </a:r>
            <a:r>
              <a:rPr lang="ja-JP" altLang="en-US" dirty="0"/>
              <a:t>が</a:t>
            </a:r>
            <a:r>
              <a:rPr lang="ja-JP" altLang="en-US" dirty="0" smtClean="0"/>
              <a:t>見つかれば探索</a:t>
            </a:r>
            <a:r>
              <a:rPr lang="ja-JP" altLang="en-US" dirty="0"/>
              <a:t>成功 </a:t>
            </a:r>
            <a:endParaRPr lang="en-US" altLang="ja-JP" dirty="0"/>
          </a:p>
          <a:p>
            <a:pPr lvl="1"/>
            <a:r>
              <a:rPr lang="ja-JP" altLang="en-US" dirty="0" smtClean="0"/>
              <a:t>いろいろ</a:t>
            </a:r>
            <a:r>
              <a:rPr lang="ja-JP" altLang="en-US" dirty="0"/>
              <a:t>な戦略 </a:t>
            </a:r>
            <a:endParaRPr lang="en-US" altLang="ja-JP" dirty="0"/>
          </a:p>
          <a:p>
            <a:pPr lvl="2"/>
            <a:r>
              <a:rPr lang="ja-JP" altLang="en-US" dirty="0" smtClean="0"/>
              <a:t>深さ</a:t>
            </a:r>
            <a:r>
              <a:rPr lang="ja-JP" altLang="en-US" dirty="0"/>
              <a:t>優先探索：どんどん</a:t>
            </a:r>
            <a:r>
              <a:rPr lang="ja-JP" altLang="en-US" dirty="0" smtClean="0"/>
              <a:t>進む</a:t>
            </a:r>
            <a:endParaRPr lang="en-US" altLang="ja-JP" dirty="0" smtClean="0"/>
          </a:p>
          <a:p>
            <a:pPr lvl="2"/>
            <a:r>
              <a:rPr lang="ja-JP" altLang="en-US" dirty="0" smtClean="0"/>
              <a:t>幅優先</a:t>
            </a:r>
            <a:r>
              <a:rPr lang="ja-JP" altLang="en-US" dirty="0"/>
              <a:t>探索：一段ずつ進む</a:t>
            </a:r>
            <a:endParaRPr kumimoji="1" lang="ja-JP" altLang="en-US" dirty="0"/>
          </a:p>
        </p:txBody>
      </p:sp>
      <p:pic>
        <p:nvPicPr>
          <p:cNvPr id="6" name="Content Placeholder 3"/>
          <p:cNvPicPr>
            <a:picLocks noChangeAspect="1"/>
          </p:cNvPicPr>
          <p:nvPr/>
        </p:nvPicPr>
        <p:blipFill>
          <a:blip r:embed="rId3"/>
          <a:stretch>
            <a:fillRect/>
          </a:stretch>
        </p:blipFill>
        <p:spPr>
          <a:xfrm>
            <a:off x="2270760" y="3303388"/>
            <a:ext cx="7528560" cy="2835122"/>
          </a:xfrm>
          <a:prstGeom prst="rect">
            <a:avLst/>
          </a:prstGeom>
        </p:spPr>
      </p:pic>
    </p:spTree>
    <p:extLst>
      <p:ext uri="{BB962C8B-B14F-4D97-AF65-F5344CB8AC3E}">
        <p14:creationId xmlns:p14="http://schemas.microsoft.com/office/powerpoint/2010/main" val="18407005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ゲーム</a:t>
            </a:r>
            <a:endParaRPr kumimoji="1" lang="ja-JP" altLang="en-US" dirty="0"/>
          </a:p>
        </p:txBody>
      </p:sp>
      <p:sp>
        <p:nvSpPr>
          <p:cNvPr id="3" name="Content Placeholder 2"/>
          <p:cNvSpPr>
            <a:spLocks noGrp="1"/>
          </p:cNvSpPr>
          <p:nvPr>
            <p:ph idx="1"/>
          </p:nvPr>
        </p:nvSpPr>
        <p:spPr/>
        <p:txBody>
          <a:bodyPr>
            <a:normAutofit/>
          </a:bodyPr>
          <a:lstStyle/>
          <a:p>
            <a:endParaRPr kumimoji="1" lang="en-US" altLang="ja-JP" dirty="0" smtClean="0"/>
          </a:p>
          <a:p>
            <a:r>
              <a:rPr lang="ja-JP" altLang="en-US" dirty="0" smtClean="0"/>
              <a:t>盤面を評価する関数を設計する</a:t>
            </a:r>
            <a:endParaRPr kumimoji="1" lang="en-US" altLang="ja-JP" dirty="0" smtClean="0"/>
          </a:p>
          <a:p>
            <a:r>
              <a:rPr kumimoji="1" lang="ja-JP" altLang="en-US" dirty="0" smtClean="0"/>
              <a:t>相手も最善手を選択すると仮定して</a:t>
            </a:r>
            <a:r>
              <a:rPr kumimoji="1" lang="ja-JP" altLang="en-US" dirty="0" smtClean="0">
                <a:solidFill>
                  <a:srgbClr val="C00000"/>
                </a:solidFill>
              </a:rPr>
              <a:t>探索</a:t>
            </a:r>
            <a:r>
              <a:rPr lang="en-US" altLang="ja-JP" dirty="0" smtClean="0"/>
              <a:t> (</a:t>
            </a:r>
            <a:r>
              <a:rPr lang="en-US" altLang="ja-JP" dirty="0" err="1" smtClean="0"/>
              <a:t>Minimax</a:t>
            </a:r>
            <a:r>
              <a:rPr lang="ja-JP" altLang="en-US" dirty="0" smtClean="0"/>
              <a:t>法</a:t>
            </a:r>
            <a:r>
              <a:rPr lang="en-US" altLang="ja-JP" dirty="0" smtClean="0"/>
              <a:t>)</a:t>
            </a:r>
            <a:endParaRPr lang="ja-JP" altLang="en-US" dirty="0" smtClean="0"/>
          </a:p>
          <a:p>
            <a:endParaRPr lang="ja-JP" altLang="en-US" dirty="0"/>
          </a:p>
          <a:p>
            <a:r>
              <a:rPr lang="ja-JP" altLang="en-US" dirty="0" smtClean="0"/>
              <a:t>囲碁、将棋などの探索範囲が広すぎるゲームでは勝てず</a:t>
            </a:r>
            <a:endParaRPr lang="en-US" altLang="ja-JP" dirty="0" smtClean="0"/>
          </a:p>
          <a:p>
            <a:pPr lvl="1"/>
            <a:r>
              <a:rPr lang="ja-JP" altLang="en-US" dirty="0" smtClean="0"/>
              <a:t>しかし近年では、どのゲームでも人間に勝利</a:t>
            </a:r>
            <a:endParaRPr lang="en-US" altLang="ja-JP" dirty="0" smtClean="0"/>
          </a:p>
          <a:p>
            <a:pPr lvl="2"/>
            <a:r>
              <a:rPr lang="ja-JP" altLang="en-US" dirty="0" smtClean="0"/>
              <a:t>計算速度の向上</a:t>
            </a:r>
          </a:p>
          <a:p>
            <a:pPr lvl="2"/>
            <a:r>
              <a:rPr lang="ja-JP" altLang="en-US" dirty="0" smtClean="0"/>
              <a:t>手法の進化</a:t>
            </a:r>
            <a:r>
              <a:rPr lang="en-US" altLang="ja-JP" dirty="0" smtClean="0"/>
              <a:t> (</a:t>
            </a:r>
            <a:r>
              <a:rPr lang="ja-JP" altLang="en-US" dirty="0" smtClean="0"/>
              <a:t>モンテカルロ法など）</a:t>
            </a:r>
            <a:endParaRPr lang="en-US" altLang="ja-JP" dirty="0" smtClean="0"/>
          </a:p>
          <a:p>
            <a:pPr lvl="2"/>
            <a:r>
              <a:rPr lang="ja-JP" altLang="en-US" dirty="0" smtClean="0"/>
              <a:t>盤面の評価関数の進化</a:t>
            </a:r>
            <a:endParaRPr lang="ja-JP" altLang="en-US" dirty="0"/>
          </a:p>
        </p:txBody>
      </p:sp>
      <p:pic>
        <p:nvPicPr>
          <p:cNvPr id="4" name="Picture 3"/>
          <p:cNvPicPr>
            <a:picLocks noChangeAspect="1"/>
          </p:cNvPicPr>
          <p:nvPr/>
        </p:nvPicPr>
        <p:blipFill>
          <a:blip r:embed="rId2"/>
          <a:stretch>
            <a:fillRect/>
          </a:stretch>
        </p:blipFill>
        <p:spPr>
          <a:xfrm>
            <a:off x="8228960" y="1175219"/>
            <a:ext cx="3121419" cy="2834674"/>
          </a:xfrm>
          <a:prstGeom prst="rect">
            <a:avLst/>
          </a:prstGeom>
        </p:spPr>
      </p:pic>
      <p:pic>
        <p:nvPicPr>
          <p:cNvPr id="5" name="Picture 4"/>
          <p:cNvPicPr>
            <a:picLocks noChangeAspect="1"/>
          </p:cNvPicPr>
          <p:nvPr/>
        </p:nvPicPr>
        <p:blipFill>
          <a:blip r:embed="rId3"/>
          <a:stretch>
            <a:fillRect/>
          </a:stretch>
        </p:blipFill>
        <p:spPr>
          <a:xfrm>
            <a:off x="7767657" y="4158239"/>
            <a:ext cx="3748067" cy="2015713"/>
          </a:xfrm>
          <a:prstGeom prst="rect">
            <a:avLst/>
          </a:prstGeom>
        </p:spPr>
      </p:pic>
    </p:spTree>
    <p:extLst>
      <p:ext uri="{BB962C8B-B14F-4D97-AF65-F5344CB8AC3E}">
        <p14:creationId xmlns:p14="http://schemas.microsoft.com/office/powerpoint/2010/main" val="2128349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第</a:t>
            </a:r>
            <a:r>
              <a:rPr kumimoji="1" lang="en-US" altLang="ja-JP" dirty="0" smtClean="0"/>
              <a:t>1</a:t>
            </a:r>
            <a:r>
              <a:rPr kumimoji="1" lang="ja-JP" altLang="en-US" dirty="0" smtClean="0"/>
              <a:t>次ブーム</a:t>
            </a:r>
            <a:r>
              <a:rPr kumimoji="1" lang="en-US" altLang="ja-JP" dirty="0" smtClean="0"/>
              <a:t>: </a:t>
            </a:r>
            <a:r>
              <a:rPr kumimoji="1" lang="ja-JP" altLang="en-US" dirty="0" smtClean="0"/>
              <a:t>探索・推論</a:t>
            </a:r>
            <a:r>
              <a:rPr kumimoji="1" lang="en-US" altLang="ja-JP" dirty="0" smtClean="0"/>
              <a:t> </a:t>
            </a:r>
            <a:r>
              <a:rPr kumimoji="1" lang="ja-JP" altLang="en-US" dirty="0" smtClean="0"/>
              <a:t>まとめ</a:t>
            </a:r>
            <a:endParaRPr kumimoji="1" lang="ja-JP" altLang="en-US" dirty="0"/>
          </a:p>
        </p:txBody>
      </p:sp>
      <p:sp>
        <p:nvSpPr>
          <p:cNvPr id="3" name="Content Placeholder 2"/>
          <p:cNvSpPr>
            <a:spLocks noGrp="1"/>
          </p:cNvSpPr>
          <p:nvPr>
            <p:ph idx="1"/>
          </p:nvPr>
        </p:nvSpPr>
        <p:spPr>
          <a:xfrm>
            <a:off x="805914" y="1197980"/>
            <a:ext cx="10695524" cy="4945645"/>
          </a:xfrm>
        </p:spPr>
        <p:txBody>
          <a:bodyPr>
            <a:normAutofit fontScale="85000" lnSpcReduction="20000"/>
          </a:bodyPr>
          <a:lstStyle/>
          <a:p>
            <a:pPr marL="108000" indent="0">
              <a:buNone/>
            </a:pPr>
            <a:endParaRPr lang="en-US" altLang="ja-JP" dirty="0"/>
          </a:p>
          <a:p>
            <a:r>
              <a:rPr lang="ja-JP" altLang="en-US" dirty="0" smtClean="0"/>
              <a:t>解きたい</a:t>
            </a:r>
            <a:r>
              <a:rPr lang="ja-JP" altLang="en-US" dirty="0"/>
              <a:t>問題を、探索・推論問題として、うまく記述すれば解ける </a:t>
            </a:r>
          </a:p>
          <a:p>
            <a:r>
              <a:rPr lang="ja-JP" altLang="en-US" dirty="0" smtClean="0"/>
              <a:t>けど、逆に言えばきれいに記述</a:t>
            </a:r>
            <a:r>
              <a:rPr lang="ja-JP" altLang="en-US" dirty="0"/>
              <a:t>できないと解けない </a:t>
            </a:r>
            <a:endParaRPr lang="ja-JP" altLang="en-US" dirty="0" smtClean="0"/>
          </a:p>
          <a:p>
            <a:r>
              <a:rPr lang="ja-JP" altLang="en-US" dirty="0" smtClean="0"/>
              <a:t>結局トイプロブレムしか解けず現実的な問題は解けない</a:t>
            </a:r>
            <a:endParaRPr lang="en-US" altLang="ja-JP" dirty="0" smtClean="0"/>
          </a:p>
          <a:p>
            <a:endParaRPr lang="ja-JP" altLang="en-US" dirty="0"/>
          </a:p>
          <a:p>
            <a:r>
              <a:rPr lang="ja-JP" altLang="en-US" dirty="0" smtClean="0"/>
              <a:t>さらに、、、</a:t>
            </a:r>
          </a:p>
          <a:p>
            <a:pPr lvl="1"/>
            <a:r>
              <a:rPr lang="ja-JP" altLang="en-US" dirty="0" smtClean="0"/>
              <a:t>機械</a:t>
            </a:r>
            <a:r>
              <a:rPr lang="ja-JP" altLang="en-US" dirty="0"/>
              <a:t>翻訳に対する否定的</a:t>
            </a:r>
            <a:r>
              <a:rPr lang="ja-JP" altLang="en-US" dirty="0" smtClean="0"/>
              <a:t>なレポート</a:t>
            </a:r>
            <a:r>
              <a:rPr lang="en-US" altLang="ja-JP" dirty="0" smtClean="0"/>
              <a:t> </a:t>
            </a:r>
          </a:p>
          <a:p>
            <a:pPr lvl="2"/>
            <a:r>
              <a:rPr lang="ja-JP" altLang="en-US" dirty="0" smtClean="0"/>
              <a:t>（当時はメモリも速度も全然まだまだで、</a:t>
            </a:r>
            <a:r>
              <a:rPr lang="en-US" altLang="ja-JP" dirty="0" smtClean="0"/>
              <a:t>20</a:t>
            </a:r>
            <a:r>
              <a:rPr lang="ja-JP" altLang="en-US" dirty="0" smtClean="0"/>
              <a:t>単語がメモリに乗るのが限界</a:t>
            </a:r>
            <a:r>
              <a:rPr lang="en-US" altLang="ja-JP" dirty="0" smtClean="0"/>
              <a:t> (</a:t>
            </a:r>
            <a:r>
              <a:rPr lang="ja-JP" altLang="en-US" dirty="0" smtClean="0"/>
              <a:t>無理に決まってる）</a:t>
            </a:r>
            <a:endParaRPr lang="en-US" altLang="ja-JP" dirty="0" smtClean="0"/>
          </a:p>
          <a:p>
            <a:pPr lvl="1"/>
            <a:r>
              <a:rPr lang="en-US" altLang="ja-JP" dirty="0" smtClean="0"/>
              <a:t>Minsky</a:t>
            </a:r>
            <a:r>
              <a:rPr lang="ja-JP" altLang="en-US" dirty="0"/>
              <a:t>による</a:t>
            </a:r>
            <a:r>
              <a:rPr lang="en-US" altLang="ja-JP" dirty="0" smtClean="0"/>
              <a:t>Perceptron</a:t>
            </a:r>
            <a:r>
              <a:rPr lang="ja-JP" altLang="en-US" dirty="0" smtClean="0"/>
              <a:t>の限界証明</a:t>
            </a:r>
            <a:r>
              <a:rPr lang="en-US" altLang="ja-JP" dirty="0" smtClean="0"/>
              <a:t/>
            </a:r>
            <a:br>
              <a:rPr lang="en-US" altLang="ja-JP" dirty="0" smtClean="0"/>
            </a:br>
            <a:endParaRPr lang="en-US" altLang="ja-JP" dirty="0" smtClean="0"/>
          </a:p>
          <a:p>
            <a:pPr marL="108000" indent="0">
              <a:buNone/>
            </a:pPr>
            <a:r>
              <a:rPr lang="ja-JP" altLang="en-US" dirty="0" smtClean="0"/>
              <a:t>→</a:t>
            </a:r>
            <a:r>
              <a:rPr lang="en-US" altLang="ja-JP" dirty="0" smtClean="0"/>
              <a:t> </a:t>
            </a:r>
            <a:r>
              <a:rPr lang="ja-JP" altLang="en-US" dirty="0" smtClean="0"/>
              <a:t>なんだ、全然無理じゃん</a:t>
            </a:r>
            <a:endParaRPr lang="en-US" altLang="ja-JP" dirty="0" smtClean="0"/>
          </a:p>
          <a:p>
            <a:pPr marL="108000" indent="0">
              <a:lnSpc>
                <a:spcPct val="160000"/>
              </a:lnSpc>
              <a:buNone/>
            </a:pPr>
            <a:r>
              <a:rPr lang="ja-JP" altLang="en-US" dirty="0" smtClean="0"/>
              <a:t>→</a:t>
            </a:r>
            <a:r>
              <a:rPr lang="en-US" altLang="ja-JP" dirty="0" smtClean="0"/>
              <a:t> </a:t>
            </a:r>
            <a:r>
              <a:rPr lang="ja-JP" altLang="en-US" dirty="0" smtClean="0"/>
              <a:t>「人間</a:t>
            </a:r>
            <a:r>
              <a:rPr lang="ja-JP" altLang="en-US" dirty="0"/>
              <a:t>の脳って電気信号なんだからコンピュータで実現できるっしょ</a:t>
            </a:r>
            <a:r>
              <a:rPr lang="ja-JP" altLang="en-US" dirty="0" smtClean="0"/>
              <a:t>！」</a:t>
            </a:r>
            <a:r>
              <a:rPr lang="en-US" altLang="ja-JP" dirty="0" smtClean="0"/>
              <a:t> </a:t>
            </a:r>
            <a:r>
              <a:rPr lang="ja-JP" altLang="en-US" dirty="0" smtClean="0"/>
              <a:t>と</a:t>
            </a:r>
            <a:r>
              <a:rPr lang="ja-JP" altLang="en-US" dirty="0"/>
              <a:t>いう楽観的な</a:t>
            </a:r>
            <a:r>
              <a:rPr lang="ja-JP" altLang="en-US" dirty="0" smtClean="0"/>
              <a:t>期待が一気に失望に</a:t>
            </a:r>
            <a:r>
              <a:rPr lang="en-US" altLang="ja-JP" dirty="0" smtClean="0"/>
              <a:t>        </a:t>
            </a:r>
          </a:p>
          <a:p>
            <a:pPr marL="108000" indent="0">
              <a:lnSpc>
                <a:spcPct val="160000"/>
              </a:lnSpc>
              <a:buNone/>
            </a:pPr>
            <a:r>
              <a:rPr lang="ja-JP" altLang="en-US" dirty="0" smtClean="0"/>
              <a:t>→</a:t>
            </a:r>
            <a:r>
              <a:rPr lang="en-US" altLang="ja-JP" dirty="0" smtClean="0"/>
              <a:t> 1970</a:t>
            </a:r>
            <a:r>
              <a:rPr lang="ja-JP" altLang="en-US" dirty="0"/>
              <a:t>年</a:t>
            </a:r>
            <a:r>
              <a:rPr lang="en-US" altLang="ja-JP" dirty="0"/>
              <a:t>〜 </a:t>
            </a:r>
            <a:r>
              <a:rPr lang="ja-JP" altLang="en-US" dirty="0" smtClean="0"/>
              <a:t>冬の時代 </a:t>
            </a:r>
            <a:endParaRPr lang="ja-JP" altLang="en-US" dirty="0"/>
          </a:p>
          <a:p>
            <a:endParaRPr kumimoji="1" lang="ja-JP" altLang="en-US" dirty="0"/>
          </a:p>
        </p:txBody>
      </p:sp>
    </p:spTree>
    <p:extLst>
      <p:ext uri="{BB962C8B-B14F-4D97-AF65-F5344CB8AC3E}">
        <p14:creationId xmlns:p14="http://schemas.microsoft.com/office/powerpoint/2010/main" val="11163915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第</a:t>
            </a:r>
            <a:r>
              <a:rPr lang="en-US" altLang="ja-JP" dirty="0"/>
              <a:t>2</a:t>
            </a:r>
            <a:r>
              <a:rPr lang="ja-JP" altLang="en-US" dirty="0"/>
              <a:t>次</a:t>
            </a:r>
            <a:r>
              <a:rPr lang="en-US" altLang="ja-JP" dirty="0"/>
              <a:t>AI</a:t>
            </a:r>
            <a:r>
              <a:rPr lang="ja-JP" altLang="en-US" dirty="0"/>
              <a:t>ブーム</a:t>
            </a:r>
            <a:r>
              <a:rPr lang="en-US" altLang="ja-JP" dirty="0"/>
              <a:t>:</a:t>
            </a:r>
            <a:r>
              <a:rPr lang="ja-JP" altLang="en-US" dirty="0"/>
              <a:t>知識を入れると賢く </a:t>
            </a:r>
            <a:r>
              <a:rPr lang="ja-JP" altLang="en-US" dirty="0" smtClean="0"/>
              <a:t>なる</a:t>
            </a:r>
            <a:endParaRPr kumimoji="1" lang="ja-JP" altLang="en-US" dirty="0"/>
          </a:p>
        </p:txBody>
      </p:sp>
      <p:sp>
        <p:nvSpPr>
          <p:cNvPr id="3" name="Content Placeholder 2"/>
          <p:cNvSpPr>
            <a:spLocks noGrp="1"/>
          </p:cNvSpPr>
          <p:nvPr>
            <p:ph idx="1"/>
          </p:nvPr>
        </p:nvSpPr>
        <p:spPr/>
        <p:txBody>
          <a:bodyPr/>
          <a:lstStyle/>
          <a:p>
            <a:r>
              <a:rPr lang="en-US" altLang="ja-JP" dirty="0" smtClean="0"/>
              <a:t>1980</a:t>
            </a:r>
            <a:r>
              <a:rPr lang="ja-JP" altLang="en-US" dirty="0"/>
              <a:t>年</a:t>
            </a:r>
            <a:r>
              <a:rPr lang="en-US" altLang="ja-JP" dirty="0"/>
              <a:t>〜 </a:t>
            </a:r>
            <a:r>
              <a:rPr lang="ja-JP" altLang="en-US" dirty="0"/>
              <a:t>第二次</a:t>
            </a:r>
            <a:r>
              <a:rPr lang="en-US" altLang="ja-JP" dirty="0"/>
              <a:t>AI</a:t>
            </a:r>
            <a:r>
              <a:rPr lang="ja-JP" altLang="en-US" dirty="0"/>
              <a:t>ブーム</a:t>
            </a:r>
            <a:r>
              <a:rPr lang="en-US" altLang="ja-JP" dirty="0"/>
              <a:t>(</a:t>
            </a:r>
            <a:r>
              <a:rPr lang="ja-JP" altLang="en-US" dirty="0" smtClean="0"/>
              <a:t>知識の時代</a:t>
            </a:r>
            <a:r>
              <a:rPr lang="en-US" altLang="ja-JP" dirty="0" smtClean="0"/>
              <a:t>)</a:t>
            </a:r>
            <a:endParaRPr lang="ja-JP" altLang="en-US" dirty="0"/>
          </a:p>
          <a:p>
            <a:pPr lvl="1"/>
            <a:r>
              <a:rPr lang="ja-JP" altLang="en-US" dirty="0" smtClean="0"/>
              <a:t>エキスパートシステム</a:t>
            </a:r>
          </a:p>
          <a:p>
            <a:pPr lvl="1"/>
            <a:r>
              <a:rPr lang="ja-JP" altLang="en-US" dirty="0" smtClean="0"/>
              <a:t>第</a:t>
            </a:r>
            <a:r>
              <a:rPr lang="en-US" altLang="ja-JP" dirty="0" smtClean="0"/>
              <a:t>5</a:t>
            </a:r>
            <a:r>
              <a:rPr lang="ja-JP" altLang="en-US" dirty="0"/>
              <a:t>世代コンピュータプロジェクト</a:t>
            </a:r>
            <a:r>
              <a:rPr lang="en-US" altLang="ja-JP" dirty="0"/>
              <a:t>(1981):570</a:t>
            </a:r>
            <a:r>
              <a:rPr lang="ja-JP" altLang="en-US" dirty="0"/>
              <a:t>億円 国家プロジェ</a:t>
            </a:r>
            <a:r>
              <a:rPr lang="ja-JP" altLang="en-US" dirty="0" smtClean="0"/>
              <a:t>クト</a:t>
            </a:r>
            <a:endParaRPr lang="en-US" altLang="ja-JP" dirty="0" smtClean="0"/>
          </a:p>
          <a:p>
            <a:pPr lvl="1"/>
            <a:r>
              <a:rPr lang="en-US" altLang="ja-JP" dirty="0" smtClean="0"/>
              <a:t>AI</a:t>
            </a:r>
            <a:r>
              <a:rPr lang="ja-JP" altLang="en-US" dirty="0"/>
              <a:t>が産業へ </a:t>
            </a:r>
          </a:p>
          <a:p>
            <a:endParaRPr lang="en-US" altLang="ja-JP" dirty="0" smtClean="0"/>
          </a:p>
          <a:p>
            <a:r>
              <a:rPr lang="en-US" altLang="ja-JP" dirty="0" smtClean="0"/>
              <a:t>1995</a:t>
            </a:r>
            <a:r>
              <a:rPr lang="ja-JP" altLang="en-US" dirty="0"/>
              <a:t>年</a:t>
            </a:r>
            <a:r>
              <a:rPr lang="en-US" altLang="ja-JP" dirty="0"/>
              <a:t>〜</a:t>
            </a:r>
            <a:r>
              <a:rPr lang="ja-JP" altLang="en-US" dirty="0" smtClean="0"/>
              <a:t>再び</a:t>
            </a:r>
            <a:r>
              <a:rPr lang="en-US" altLang="ja-JP" dirty="0" smtClean="0"/>
              <a:t>AI</a:t>
            </a:r>
            <a:r>
              <a:rPr lang="ja-JP" altLang="en-US" dirty="0" smtClean="0"/>
              <a:t>の冬の時代</a:t>
            </a:r>
            <a:endParaRPr kumimoji="1" lang="ja-JP" altLang="en-US" dirty="0"/>
          </a:p>
        </p:txBody>
      </p:sp>
    </p:spTree>
    <p:extLst>
      <p:ext uri="{BB962C8B-B14F-4D97-AF65-F5344CB8AC3E}">
        <p14:creationId xmlns:p14="http://schemas.microsoft.com/office/powerpoint/2010/main" val="13357574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知識表現 </a:t>
            </a:r>
            <a:endParaRPr kumimoji="1" lang="ja-JP" altLang="en-US" dirty="0"/>
          </a:p>
        </p:txBody>
      </p:sp>
      <p:sp>
        <p:nvSpPr>
          <p:cNvPr id="3" name="Content Placeholder 2"/>
          <p:cNvSpPr>
            <a:spLocks noGrp="1"/>
          </p:cNvSpPr>
          <p:nvPr>
            <p:ph idx="1"/>
          </p:nvPr>
        </p:nvSpPr>
        <p:spPr/>
        <p:txBody>
          <a:bodyPr>
            <a:normAutofit/>
          </a:bodyPr>
          <a:lstStyle/>
          <a:p>
            <a:r>
              <a:rPr lang="ja-JP" altLang="en-US" b="1" dirty="0" smtClean="0"/>
              <a:t>人工知能による人間の知識の表現手段</a:t>
            </a:r>
          </a:p>
          <a:p>
            <a:pPr marL="108000" indent="0">
              <a:buNone/>
            </a:pPr>
            <a:endParaRPr lang="ja-JP" altLang="en-US" dirty="0" smtClean="0"/>
          </a:p>
          <a:p>
            <a:r>
              <a:rPr lang="en-US" altLang="ja-JP" dirty="0" smtClean="0"/>
              <a:t>Ex. </a:t>
            </a:r>
            <a:r>
              <a:rPr lang="ja-JP" altLang="en-US" dirty="0" smtClean="0"/>
              <a:t>意味ネットワーク</a:t>
            </a:r>
            <a:r>
              <a:rPr lang="en-US" altLang="ja-JP" dirty="0" smtClean="0"/>
              <a:t> (</a:t>
            </a:r>
            <a:r>
              <a:rPr lang="en-US" altLang="ja-JP" dirty="0"/>
              <a:t>1960-</a:t>
            </a:r>
            <a:r>
              <a:rPr lang="en-US" altLang="ja-JP" dirty="0" smtClean="0"/>
              <a:t>)</a:t>
            </a:r>
          </a:p>
          <a:p>
            <a:pPr lvl="1"/>
            <a:r>
              <a:rPr lang="ja-JP" altLang="en-US" dirty="0" smtClean="0"/>
              <a:t>人間の記憶の一種である意味記憶の構造を表すためのモデルの一種</a:t>
            </a:r>
          </a:p>
          <a:p>
            <a:pPr lvl="1"/>
            <a:r>
              <a:rPr lang="ja-JP" altLang="en-US" dirty="0" smtClean="0"/>
              <a:t>ネットワーク型・フレーム型・ルール型などがある</a:t>
            </a:r>
            <a:endParaRPr lang="en-US" altLang="ja-JP" dirty="0" smtClean="0"/>
          </a:p>
          <a:p>
            <a:pPr marL="360000" lvl="1" indent="0">
              <a:buNone/>
            </a:pPr>
            <a:endParaRPr lang="ja-JP" altLang="en-US" dirty="0" smtClean="0"/>
          </a:p>
          <a:p>
            <a:r>
              <a:rPr lang="ja-JP" altLang="en-US" dirty="0" smtClean="0"/>
              <a:t>エキスパートシステム</a:t>
            </a:r>
            <a:endParaRPr lang="en-US" altLang="ja-JP" dirty="0" smtClean="0"/>
          </a:p>
          <a:p>
            <a:pPr lvl="1"/>
            <a:r>
              <a:rPr lang="ja-JP" altLang="en-US" dirty="0" smtClean="0"/>
              <a:t>知識表現によって専門家の知識を記述して専門家の作業を代替させよう！</a:t>
            </a:r>
          </a:p>
          <a:p>
            <a:pPr lvl="1"/>
            <a:endParaRPr lang="en-US" altLang="ja-JP" dirty="0" smtClean="0"/>
          </a:p>
          <a:p>
            <a:r>
              <a:rPr lang="ja-JP" altLang="en-US" dirty="0" smtClean="0"/>
              <a:t>一般常識をデータベース化して人間と同等の</a:t>
            </a:r>
            <a:br>
              <a:rPr lang="ja-JP" altLang="en-US" dirty="0" smtClean="0"/>
            </a:br>
            <a:r>
              <a:rPr lang="ja-JP" altLang="en-US" dirty="0" smtClean="0"/>
              <a:t>推論システムを構築することを目的とするプロジェクト</a:t>
            </a:r>
            <a:r>
              <a:rPr lang="ja-JP" altLang="en-US" dirty="0" smtClean="0"/>
              <a:t>が</a:t>
            </a:r>
            <a:r>
              <a:rPr lang="ja-JP" altLang="en-US" dirty="0" smtClean="0"/>
              <a:t>あるが、</a:t>
            </a:r>
            <a:r>
              <a:rPr lang="en-US" altLang="ja-JP" dirty="0" smtClean="0"/>
              <a:t>20</a:t>
            </a:r>
            <a:r>
              <a:rPr lang="ja-JP" altLang="en-US" dirty="0" smtClean="0"/>
              <a:t>年たっても終わらない。。</a:t>
            </a:r>
          </a:p>
          <a:p>
            <a:pPr lvl="1"/>
            <a:endParaRPr lang="en-US" altLang="ja-JP" dirty="0" smtClean="0"/>
          </a:p>
        </p:txBody>
      </p:sp>
      <p:pic>
        <p:nvPicPr>
          <p:cNvPr id="4" name="Picture 3"/>
          <p:cNvPicPr>
            <a:picLocks noChangeAspect="1"/>
          </p:cNvPicPr>
          <p:nvPr/>
        </p:nvPicPr>
        <p:blipFill>
          <a:blip r:embed="rId2"/>
          <a:stretch>
            <a:fillRect/>
          </a:stretch>
        </p:blipFill>
        <p:spPr>
          <a:xfrm>
            <a:off x="8501063" y="1197980"/>
            <a:ext cx="3469059" cy="2888035"/>
          </a:xfrm>
          <a:prstGeom prst="rect">
            <a:avLst/>
          </a:prstGeom>
        </p:spPr>
      </p:pic>
    </p:spTree>
    <p:extLst>
      <p:ext uri="{BB962C8B-B14F-4D97-AF65-F5344CB8AC3E}">
        <p14:creationId xmlns:p14="http://schemas.microsoft.com/office/powerpoint/2010/main" val="6049697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W</a:t>
            </a:r>
            <a:r>
              <a:rPr kumimoji="1" lang="en-US" altLang="ja-JP" dirty="0" smtClean="0"/>
              <a:t>atson</a:t>
            </a:r>
            <a:endParaRPr kumimoji="1" lang="ja-JP" altLang="en-US" dirty="0"/>
          </a:p>
        </p:txBody>
      </p:sp>
      <p:sp>
        <p:nvSpPr>
          <p:cNvPr id="3" name="Content Placeholder 2"/>
          <p:cNvSpPr>
            <a:spLocks noGrp="1"/>
          </p:cNvSpPr>
          <p:nvPr>
            <p:ph idx="1"/>
          </p:nvPr>
        </p:nvSpPr>
        <p:spPr/>
        <p:txBody>
          <a:bodyPr/>
          <a:lstStyle/>
          <a:p>
            <a:r>
              <a:rPr lang="en-US" altLang="ja-JP" dirty="0"/>
              <a:t>IBM</a:t>
            </a:r>
            <a:r>
              <a:rPr lang="ja-JP" altLang="en-US" dirty="0"/>
              <a:t>が開発した質問応答システム </a:t>
            </a:r>
          </a:p>
          <a:p>
            <a:r>
              <a:rPr lang="en-US" altLang="ja-JP" dirty="0" smtClean="0"/>
              <a:t>2011</a:t>
            </a:r>
            <a:r>
              <a:rPr lang="ja-JP" altLang="en-US" dirty="0"/>
              <a:t>年</a:t>
            </a:r>
            <a:r>
              <a:rPr lang="en-US" altLang="ja-JP" dirty="0"/>
              <a:t>1</a:t>
            </a:r>
            <a:r>
              <a:rPr lang="ja-JP" altLang="en-US" dirty="0"/>
              <a:t>月に</a:t>
            </a:r>
            <a:r>
              <a:rPr lang="ja-JP" altLang="en-US" dirty="0" smtClean="0"/>
              <a:t>米国クイズ番組 </a:t>
            </a:r>
            <a:r>
              <a:rPr lang="en-US" altLang="ja-JP" dirty="0" smtClean="0"/>
              <a:t>“Jeopardy!”</a:t>
            </a:r>
            <a:r>
              <a:rPr lang="ja-JP" altLang="en-US" dirty="0" smtClean="0"/>
              <a:t>で人間に勝利</a:t>
            </a:r>
            <a:endParaRPr lang="en-US" altLang="ja-JP" dirty="0" smtClean="0"/>
          </a:p>
          <a:p>
            <a:r>
              <a:rPr lang="ja-JP" altLang="en-US" dirty="0" smtClean="0"/>
              <a:t>現在は医療</a:t>
            </a:r>
            <a:r>
              <a:rPr lang="ja-JP" altLang="en-US" dirty="0"/>
              <a:t>診断に</a:t>
            </a:r>
            <a:r>
              <a:rPr lang="ja-JP" altLang="en-US" dirty="0" smtClean="0"/>
              <a:t>応用されている</a:t>
            </a:r>
            <a:endParaRPr lang="ja-JP" altLang="en-US" dirty="0"/>
          </a:p>
        </p:txBody>
      </p:sp>
      <p:pic>
        <p:nvPicPr>
          <p:cNvPr id="4" name="Picture 3"/>
          <p:cNvPicPr>
            <a:picLocks noChangeAspect="1"/>
          </p:cNvPicPr>
          <p:nvPr/>
        </p:nvPicPr>
        <p:blipFill>
          <a:blip r:embed="rId2"/>
          <a:stretch>
            <a:fillRect/>
          </a:stretch>
        </p:blipFill>
        <p:spPr>
          <a:xfrm>
            <a:off x="7464696" y="1197980"/>
            <a:ext cx="4213772" cy="2308181"/>
          </a:xfrm>
          <a:prstGeom prst="rect">
            <a:avLst/>
          </a:prstGeom>
        </p:spPr>
      </p:pic>
      <p:pic>
        <p:nvPicPr>
          <p:cNvPr id="5" name="Picture 4"/>
          <p:cNvPicPr>
            <a:picLocks noChangeAspect="1"/>
          </p:cNvPicPr>
          <p:nvPr/>
        </p:nvPicPr>
        <p:blipFill>
          <a:blip r:embed="rId3"/>
          <a:stretch>
            <a:fillRect/>
          </a:stretch>
        </p:blipFill>
        <p:spPr>
          <a:xfrm>
            <a:off x="2734143" y="3776427"/>
            <a:ext cx="6562257" cy="2423120"/>
          </a:xfrm>
          <a:prstGeom prst="rect">
            <a:avLst/>
          </a:prstGeom>
        </p:spPr>
      </p:pic>
    </p:spTree>
    <p:extLst>
      <p:ext uri="{BB962C8B-B14F-4D97-AF65-F5344CB8AC3E}">
        <p14:creationId xmlns:p14="http://schemas.microsoft.com/office/powerpoint/2010/main" val="1560268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オントロジー</a:t>
            </a:r>
            <a:endParaRPr kumimoji="1" lang="ja-JP" altLang="en-US" dirty="0"/>
          </a:p>
        </p:txBody>
      </p:sp>
      <p:sp>
        <p:nvSpPr>
          <p:cNvPr id="3" name="Content Placeholder 2"/>
          <p:cNvSpPr>
            <a:spLocks noGrp="1"/>
          </p:cNvSpPr>
          <p:nvPr>
            <p:ph idx="1"/>
          </p:nvPr>
        </p:nvSpPr>
        <p:spPr/>
        <p:txBody>
          <a:bodyPr/>
          <a:lstStyle/>
          <a:p>
            <a:r>
              <a:rPr kumimoji="1" lang="ja-JP" altLang="en-US" dirty="0" smtClean="0"/>
              <a:t>エキスパートシステムのルールが数千、数万になると</a:t>
            </a:r>
            <a:endParaRPr kumimoji="1" lang="en-US" altLang="ja-JP" dirty="0" smtClean="0"/>
          </a:p>
          <a:p>
            <a:pPr lvl="1"/>
            <a:r>
              <a:rPr kumimoji="1" lang="ja-JP" altLang="en-US" dirty="0" smtClean="0"/>
              <a:t>書ききれない</a:t>
            </a:r>
          </a:p>
          <a:p>
            <a:pPr lvl="1"/>
            <a:r>
              <a:rPr kumimoji="1" lang="ja-JP" altLang="en-US" dirty="0" smtClean="0"/>
              <a:t>メンテナンスできない</a:t>
            </a:r>
          </a:p>
          <a:p>
            <a:pPr lvl="1"/>
            <a:r>
              <a:rPr kumimoji="1" lang="ja-JP" altLang="en-US" dirty="0" smtClean="0"/>
              <a:t>共有や再利用ができない</a:t>
            </a:r>
            <a:endParaRPr kumimoji="1" lang="en-US" altLang="ja-JP" dirty="0" smtClean="0"/>
          </a:p>
          <a:p>
            <a:pPr marL="360000" lvl="1" indent="0">
              <a:buNone/>
            </a:pPr>
            <a:r>
              <a:rPr lang="ja-JP" altLang="en-US" dirty="0" smtClean="0"/>
              <a:t>	→</a:t>
            </a:r>
            <a:r>
              <a:rPr lang="en-US" altLang="ja-JP" dirty="0" smtClean="0"/>
              <a:t> </a:t>
            </a:r>
            <a:r>
              <a:rPr lang="ja-JP" altLang="en-US" dirty="0" smtClean="0"/>
              <a:t>体系化しよう</a:t>
            </a:r>
          </a:p>
          <a:p>
            <a:pPr marL="360000" lvl="1" indent="0">
              <a:buNone/>
            </a:pPr>
            <a:r>
              <a:rPr lang="ja-JP" altLang="en-US" dirty="0"/>
              <a:t>	</a:t>
            </a:r>
          </a:p>
          <a:p>
            <a:r>
              <a:rPr lang="ja-JP" altLang="en-US" dirty="0" smtClean="0"/>
              <a:t>概念化の明示的な仕様</a:t>
            </a:r>
          </a:p>
        </p:txBody>
      </p:sp>
      <p:pic>
        <p:nvPicPr>
          <p:cNvPr id="4" name="Picture 3"/>
          <p:cNvPicPr>
            <a:picLocks noChangeAspect="1"/>
          </p:cNvPicPr>
          <p:nvPr/>
        </p:nvPicPr>
        <p:blipFill>
          <a:blip r:embed="rId2"/>
          <a:stretch>
            <a:fillRect/>
          </a:stretch>
        </p:blipFill>
        <p:spPr>
          <a:xfrm>
            <a:off x="1673338" y="4120574"/>
            <a:ext cx="3709844" cy="2202438"/>
          </a:xfrm>
          <a:prstGeom prst="rect">
            <a:avLst/>
          </a:prstGeom>
        </p:spPr>
      </p:pic>
      <p:pic>
        <p:nvPicPr>
          <p:cNvPr id="5" name="Picture 4"/>
          <p:cNvPicPr>
            <a:picLocks noChangeAspect="1"/>
          </p:cNvPicPr>
          <p:nvPr/>
        </p:nvPicPr>
        <p:blipFill>
          <a:blip r:embed="rId3"/>
          <a:stretch>
            <a:fillRect/>
          </a:stretch>
        </p:blipFill>
        <p:spPr>
          <a:xfrm>
            <a:off x="6036592" y="2792412"/>
            <a:ext cx="5486400" cy="3530600"/>
          </a:xfrm>
          <a:prstGeom prst="rect">
            <a:avLst/>
          </a:prstGeom>
        </p:spPr>
      </p:pic>
    </p:spTree>
    <p:extLst>
      <p:ext uri="{BB962C8B-B14F-4D97-AF65-F5344CB8AC3E}">
        <p14:creationId xmlns:p14="http://schemas.microsoft.com/office/powerpoint/2010/main" val="2100598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ja-JP" altLang="en-US" dirty="0" smtClean="0"/>
              <a:t/>
            </a:r>
            <a:br>
              <a:rPr kumimoji="1" lang="ja-JP" altLang="en-US" dirty="0" smtClean="0"/>
            </a:br>
            <a:r>
              <a:rPr kumimoji="1" lang="ja-JP" altLang="en-US" dirty="0" smtClean="0"/>
              <a:t>自己紹介</a:t>
            </a:r>
            <a:endParaRPr kumimoji="1" lang="ja-JP" altLang="en-US" dirty="0"/>
          </a:p>
        </p:txBody>
      </p:sp>
      <p:sp>
        <p:nvSpPr>
          <p:cNvPr id="3" name="Content Placeholder 2"/>
          <p:cNvSpPr>
            <a:spLocks noGrp="1"/>
          </p:cNvSpPr>
          <p:nvPr>
            <p:ph idx="1"/>
          </p:nvPr>
        </p:nvSpPr>
        <p:spPr/>
        <p:txBody>
          <a:bodyPr/>
          <a:lstStyle/>
          <a:p>
            <a:r>
              <a:rPr kumimoji="1" lang="ja-JP" altLang="en-US" dirty="0" smtClean="0"/>
              <a:t>東京大学大学院</a:t>
            </a:r>
            <a:r>
              <a:rPr kumimoji="1" lang="en-US" altLang="ja-JP" dirty="0" smtClean="0"/>
              <a:t> </a:t>
            </a:r>
            <a:r>
              <a:rPr kumimoji="1" lang="ja-JP" altLang="en-US" dirty="0" smtClean="0"/>
              <a:t>情報理工学系研究科</a:t>
            </a:r>
            <a:r>
              <a:rPr kumimoji="1" lang="en-US" altLang="ja-JP" dirty="0" smtClean="0"/>
              <a:t> </a:t>
            </a:r>
            <a:r>
              <a:rPr kumimoji="1" lang="ja-JP" altLang="en-US" dirty="0" smtClean="0"/>
              <a:t>修士</a:t>
            </a:r>
            <a:r>
              <a:rPr kumimoji="1" lang="en-US" altLang="ja-JP" dirty="0" smtClean="0"/>
              <a:t>2</a:t>
            </a:r>
            <a:r>
              <a:rPr kumimoji="1" lang="ja-JP" altLang="en-US" dirty="0" smtClean="0"/>
              <a:t>年</a:t>
            </a:r>
            <a:endParaRPr kumimoji="1" lang="en-US" altLang="ja-JP" dirty="0" smtClean="0"/>
          </a:p>
          <a:p>
            <a:endParaRPr kumimoji="1" lang="en-US" altLang="ja-JP" dirty="0" smtClean="0"/>
          </a:p>
          <a:p>
            <a:r>
              <a:rPr kumimoji="1" lang="ja-JP" altLang="en-US" dirty="0" smtClean="0"/>
              <a:t>原田牛久研究室</a:t>
            </a:r>
            <a:r>
              <a:rPr kumimoji="1" lang="en-US" altLang="ja-JP" dirty="0" smtClean="0"/>
              <a:t> </a:t>
            </a:r>
            <a:r>
              <a:rPr kumimoji="1" lang="ja-JP" altLang="en-US" dirty="0" smtClean="0"/>
              <a:t>所属</a:t>
            </a:r>
            <a:endParaRPr lang="en-US" altLang="ja-JP" dirty="0"/>
          </a:p>
          <a:p>
            <a:pPr lvl="1"/>
            <a:r>
              <a:rPr kumimoji="1" lang="ja-JP" altLang="en-US" dirty="0" smtClean="0"/>
              <a:t>専門は画像認識</a:t>
            </a:r>
            <a:endParaRPr kumimoji="1" lang="en-US" altLang="ja-JP" dirty="0" smtClean="0"/>
          </a:p>
          <a:p>
            <a:pPr lvl="1"/>
            <a:endParaRPr lang="en-US" altLang="ja-JP" dirty="0"/>
          </a:p>
          <a:p>
            <a:r>
              <a:rPr kumimoji="1" lang="ja-JP" altLang="en-US" dirty="0" smtClean="0"/>
              <a:t>先端人工知能寄付講座　</a:t>
            </a:r>
            <a:r>
              <a:rPr kumimoji="1" lang="ja-JP" altLang="en-US" dirty="0" smtClean="0"/>
              <a:t>最優秀</a:t>
            </a:r>
            <a:r>
              <a:rPr kumimoji="1" lang="ja-JP" altLang="en-US" dirty="0" smtClean="0"/>
              <a:t>賞頂きました</a:t>
            </a:r>
            <a:r>
              <a:rPr kumimoji="1" lang="ja-JP" altLang="en-US" dirty="0" smtClean="0"/>
              <a:t>！</a:t>
            </a:r>
            <a:endParaRPr kumimoji="1" lang="en-US" altLang="ja-JP" dirty="0" smtClean="0"/>
          </a:p>
          <a:p>
            <a:pPr lvl="1"/>
            <a:r>
              <a:rPr kumimoji="1" lang="ja-JP" altLang="en-US" dirty="0" smtClean="0"/>
              <a:t>引き分けを目指すオセロ</a:t>
            </a:r>
            <a:r>
              <a:rPr kumimoji="1" lang="en-US" altLang="ja-JP" dirty="0" smtClean="0"/>
              <a:t>AI</a:t>
            </a:r>
            <a:r>
              <a:rPr kumimoji="1" lang="ja-JP" altLang="en-US" dirty="0" smtClean="0"/>
              <a:t>の作成</a:t>
            </a:r>
            <a:endParaRPr kumimoji="1" lang="en-US" altLang="ja-JP" dirty="0" smtClean="0"/>
          </a:p>
          <a:p>
            <a:endParaRPr kumimoji="1" lang="en-US" altLang="ja-JP" dirty="0" smtClean="0"/>
          </a:p>
          <a:p>
            <a:pPr marL="108000" indent="0">
              <a:buNone/>
            </a:pPr>
            <a:endParaRPr lang="en-US" altLang="ja-JP" dirty="0" smtClean="0"/>
          </a:p>
          <a:p>
            <a:endParaRPr kumimoji="1" lang="ja-JP" altLang="en-US" dirty="0"/>
          </a:p>
        </p:txBody>
      </p:sp>
      <p:pic>
        <p:nvPicPr>
          <p:cNvPr id="4" name="Picture 3"/>
          <p:cNvPicPr>
            <a:picLocks noChangeAspect="1"/>
          </p:cNvPicPr>
          <p:nvPr/>
        </p:nvPicPr>
        <p:blipFill>
          <a:blip r:embed="rId2"/>
          <a:stretch>
            <a:fillRect/>
          </a:stretch>
        </p:blipFill>
        <p:spPr>
          <a:xfrm>
            <a:off x="7243763" y="2911342"/>
            <a:ext cx="4200525" cy="3150394"/>
          </a:xfrm>
          <a:prstGeom prst="rect">
            <a:avLst/>
          </a:prstGeom>
        </p:spPr>
      </p:pic>
    </p:spTree>
    <p:extLst>
      <p:ext uri="{BB962C8B-B14F-4D97-AF65-F5344CB8AC3E}">
        <p14:creationId xmlns:p14="http://schemas.microsoft.com/office/powerpoint/2010/main" val="11435654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ELIZA</a:t>
            </a:r>
            <a:endParaRPr kumimoji="1" lang="ja-JP" altLang="en-US" dirty="0"/>
          </a:p>
        </p:txBody>
      </p:sp>
      <p:sp>
        <p:nvSpPr>
          <p:cNvPr id="3" name="Content Placeholder 2"/>
          <p:cNvSpPr>
            <a:spLocks noGrp="1"/>
          </p:cNvSpPr>
          <p:nvPr>
            <p:ph idx="1"/>
          </p:nvPr>
        </p:nvSpPr>
        <p:spPr/>
        <p:txBody>
          <a:bodyPr>
            <a:normAutofit/>
          </a:bodyPr>
          <a:lstStyle/>
          <a:p>
            <a:r>
              <a:rPr lang="ja-JP" altLang="en-US" dirty="0"/>
              <a:t>対話システム </a:t>
            </a:r>
            <a:endParaRPr lang="en-US" altLang="ja-JP" dirty="0" smtClean="0"/>
          </a:p>
          <a:p>
            <a:pPr lvl="1"/>
            <a:r>
              <a:rPr lang="ja-JP" altLang="en-US" dirty="0" smtClean="0"/>
              <a:t>タスク志向型、非タスク志向型とあるがこれは後者、</a:t>
            </a:r>
            <a:r>
              <a:rPr lang="en-US" altLang="ja-JP" dirty="0" smtClean="0"/>
              <a:t>Siri</a:t>
            </a:r>
            <a:r>
              <a:rPr lang="ja-JP" altLang="en-US" dirty="0" smtClean="0"/>
              <a:t>は前者にあたる</a:t>
            </a:r>
          </a:p>
          <a:p>
            <a:endParaRPr lang="en-US" altLang="ja-JP" dirty="0" smtClean="0"/>
          </a:p>
          <a:p>
            <a:r>
              <a:rPr lang="ja-JP" altLang="en-US" dirty="0" smtClean="0"/>
              <a:t>対話</a:t>
            </a:r>
            <a:r>
              <a:rPr lang="ja-JP" altLang="en-US" dirty="0"/>
              <a:t>にあたって ルールを記述し、患者と対話を行う </a:t>
            </a:r>
            <a:endParaRPr lang="en-US" altLang="ja-JP" dirty="0"/>
          </a:p>
          <a:p>
            <a:pPr lvl="1"/>
            <a:r>
              <a:rPr lang="en-US" altLang="ja-JP" dirty="0" smtClean="0"/>
              <a:t>“</a:t>
            </a:r>
            <a:r>
              <a:rPr lang="en-US" altLang="ja-JP" dirty="0"/>
              <a:t>My head hurts” → "Why do you say your head hurts?“ </a:t>
            </a:r>
          </a:p>
          <a:p>
            <a:pPr lvl="1"/>
            <a:r>
              <a:rPr lang="en-US" altLang="ja-JP" dirty="0" smtClean="0"/>
              <a:t>“</a:t>
            </a:r>
            <a:r>
              <a:rPr lang="en-US" altLang="ja-JP" dirty="0"/>
              <a:t>My mother hates me” → "Who else hates you?” </a:t>
            </a:r>
          </a:p>
          <a:p>
            <a:endParaRPr lang="en-US" altLang="ja-JP" dirty="0" smtClean="0"/>
          </a:p>
          <a:p>
            <a:r>
              <a:rPr lang="ja-JP" altLang="en-US" dirty="0" smtClean="0"/>
              <a:t>ただ人手で与えられたルールに従って</a:t>
            </a:r>
            <a:br>
              <a:rPr lang="ja-JP" altLang="en-US" dirty="0" smtClean="0"/>
            </a:br>
            <a:r>
              <a:rPr lang="ja-JP" altLang="en-US" dirty="0" smtClean="0"/>
              <a:t>返事を出力してるだけなので</a:t>
            </a:r>
            <a:br>
              <a:rPr lang="ja-JP" altLang="en-US" dirty="0" smtClean="0"/>
            </a:br>
            <a:r>
              <a:rPr lang="ja-JP" altLang="en-US" dirty="0" smtClean="0"/>
              <a:t>最近では人工知能と対比して人工</a:t>
            </a:r>
            <a:r>
              <a:rPr lang="ja-JP" altLang="en-US" dirty="0"/>
              <a:t>無脳</a:t>
            </a:r>
            <a:r>
              <a:rPr lang="ja-JP" altLang="en-US" dirty="0" smtClean="0"/>
              <a:t>とも呼ばれる</a:t>
            </a:r>
            <a:endParaRPr lang="en-US" altLang="ja-JP" dirty="0"/>
          </a:p>
          <a:p>
            <a:pPr lvl="1"/>
            <a:r>
              <a:rPr lang="en-US" altLang="ja-JP" dirty="0" smtClean="0"/>
              <a:t>Twitter</a:t>
            </a:r>
            <a:r>
              <a:rPr lang="ja-JP" altLang="en-US" dirty="0" smtClean="0"/>
              <a:t> </a:t>
            </a:r>
            <a:r>
              <a:rPr lang="ja-JP" altLang="en-US" dirty="0"/>
              <a:t>ボット </a:t>
            </a:r>
          </a:p>
          <a:p>
            <a:endParaRPr lang="ja-JP" altLang="en-US" dirty="0"/>
          </a:p>
        </p:txBody>
      </p:sp>
      <p:pic>
        <p:nvPicPr>
          <p:cNvPr id="4" name="Picture 3"/>
          <p:cNvPicPr>
            <a:picLocks noChangeAspect="1"/>
          </p:cNvPicPr>
          <p:nvPr/>
        </p:nvPicPr>
        <p:blipFill>
          <a:blip r:embed="rId2"/>
          <a:stretch>
            <a:fillRect/>
          </a:stretch>
        </p:blipFill>
        <p:spPr>
          <a:xfrm>
            <a:off x="7435165" y="2133600"/>
            <a:ext cx="4501068" cy="3230880"/>
          </a:xfrm>
          <a:prstGeom prst="rect">
            <a:avLst/>
          </a:prstGeom>
        </p:spPr>
      </p:pic>
    </p:spTree>
    <p:extLst>
      <p:ext uri="{BB962C8B-B14F-4D97-AF65-F5344CB8AC3E}">
        <p14:creationId xmlns:p14="http://schemas.microsoft.com/office/powerpoint/2010/main" val="12550353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フレーム問題</a:t>
            </a:r>
            <a:endParaRPr kumimoji="1" lang="ja-JP" altLang="en-US" dirty="0"/>
          </a:p>
        </p:txBody>
      </p:sp>
      <p:sp>
        <p:nvSpPr>
          <p:cNvPr id="3" name="Content Placeholder 2"/>
          <p:cNvSpPr>
            <a:spLocks noGrp="1"/>
          </p:cNvSpPr>
          <p:nvPr>
            <p:ph idx="1"/>
          </p:nvPr>
        </p:nvSpPr>
        <p:spPr/>
        <p:txBody>
          <a:bodyPr/>
          <a:lstStyle/>
          <a:p>
            <a:r>
              <a:rPr kumimoji="1" lang="ja-JP" altLang="en-US" dirty="0" smtClean="0"/>
              <a:t>人工知能は現実に起こりうる全ての問題に対処することができない</a:t>
            </a:r>
          </a:p>
          <a:p>
            <a:endParaRPr lang="ja-JP" altLang="en-US" dirty="0"/>
          </a:p>
          <a:p>
            <a:r>
              <a:rPr kumimoji="1" lang="ja-JP" altLang="en-US" dirty="0" smtClean="0"/>
              <a:t>「マクドナルドでハンバーガーを買え」と言われたら</a:t>
            </a:r>
          </a:p>
          <a:p>
            <a:pPr lvl="1"/>
            <a:r>
              <a:rPr kumimoji="1" lang="ja-JP" altLang="en-US" dirty="0" smtClean="0"/>
              <a:t>現実世界では無数の出来事が起きる可能性があるが、ほとんどは今回のタスクには関係ない</a:t>
            </a:r>
          </a:p>
          <a:p>
            <a:pPr lvl="1"/>
            <a:r>
              <a:rPr kumimoji="1" lang="ja-JP" altLang="en-US" dirty="0" smtClean="0"/>
              <a:t>タスクに関係あることだけを抽出しないといけない。</a:t>
            </a:r>
            <a:endParaRPr kumimoji="1" lang="en-US" altLang="ja-JP" dirty="0" smtClean="0"/>
          </a:p>
          <a:p>
            <a:pPr lvl="1"/>
            <a:r>
              <a:rPr kumimoji="1" lang="ja-JP" altLang="en-US" dirty="0" smtClean="0"/>
              <a:t>つまりフレームを作ってその枠だけで思考する</a:t>
            </a:r>
            <a:endParaRPr kumimoji="1" lang="en-US" altLang="ja-JP" dirty="0" smtClean="0"/>
          </a:p>
          <a:p>
            <a:pPr lvl="1"/>
            <a:r>
              <a:rPr kumimoji="1" lang="ja-JP" altLang="en-US" dirty="0" smtClean="0"/>
              <a:t>しかし、ある事象がこのタスクと関係あるかどうかを評価しようとしても、</a:t>
            </a:r>
            <a:r>
              <a:rPr kumimoji="1" lang="en-US" altLang="ja-JP" dirty="0" smtClean="0"/>
              <a:t/>
            </a:r>
            <a:br>
              <a:rPr kumimoji="1" lang="en-US" altLang="ja-JP" dirty="0" smtClean="0"/>
            </a:br>
            <a:r>
              <a:rPr kumimoji="1" lang="ja-JP" altLang="en-US" dirty="0" smtClean="0"/>
              <a:t>組合せ爆発によって無限の時間がかかる</a:t>
            </a:r>
          </a:p>
          <a:p>
            <a:endParaRPr kumimoji="1" lang="ja-JP" altLang="en-US" dirty="0" smtClean="0"/>
          </a:p>
          <a:p>
            <a:pPr lvl="1"/>
            <a:endParaRPr kumimoji="1" lang="ja-JP" altLang="en-US" dirty="0" smtClean="0"/>
          </a:p>
          <a:p>
            <a:pPr lvl="1"/>
            <a:endParaRPr kumimoji="1" lang="ja-JP" altLang="en-US" dirty="0" smtClean="0"/>
          </a:p>
        </p:txBody>
      </p:sp>
    </p:spTree>
    <p:extLst>
      <p:ext uri="{BB962C8B-B14F-4D97-AF65-F5344CB8AC3E}">
        <p14:creationId xmlns:p14="http://schemas.microsoft.com/office/powerpoint/2010/main" val="6105640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シンボルグラウンディング問題 </a:t>
            </a:r>
            <a:endParaRPr kumimoji="1" lang="ja-JP" altLang="en-US" dirty="0"/>
          </a:p>
        </p:txBody>
      </p:sp>
      <p:sp>
        <p:nvSpPr>
          <p:cNvPr id="3" name="Content Placeholder 2"/>
          <p:cNvSpPr>
            <a:spLocks noGrp="1"/>
          </p:cNvSpPr>
          <p:nvPr>
            <p:ph idx="1"/>
          </p:nvPr>
        </p:nvSpPr>
        <p:spPr/>
        <p:txBody>
          <a:bodyPr/>
          <a:lstStyle/>
          <a:p>
            <a:r>
              <a:rPr kumimoji="1" lang="ja-JP" altLang="en-US" dirty="0" smtClean="0"/>
              <a:t>記号設置問題とも</a:t>
            </a:r>
          </a:p>
          <a:p>
            <a:r>
              <a:rPr kumimoji="1" lang="ja-JP" altLang="en-US" dirty="0" smtClean="0"/>
              <a:t>記号システムにおけるシンボルが実世界の意味と結び付けられるかという問題</a:t>
            </a:r>
          </a:p>
          <a:p>
            <a:endParaRPr lang="ja-JP" altLang="en-US" dirty="0"/>
          </a:p>
          <a:p>
            <a:r>
              <a:rPr kumimoji="1" lang="ja-JP" altLang="en-US" dirty="0" smtClean="0"/>
              <a:t>与えられた記号の意味を理解していないので、記号の操作だけでは知能を実現できない</a:t>
            </a:r>
            <a:r>
              <a:rPr kumimoji="1" lang="en-US" altLang="ja-JP" dirty="0" smtClean="0"/>
              <a:t/>
            </a:r>
            <a:br>
              <a:rPr kumimoji="1" lang="en-US" altLang="ja-JP" dirty="0" smtClean="0"/>
            </a:br>
            <a:r>
              <a:rPr kumimoji="1" lang="ja-JP" altLang="en-US" dirty="0" smtClean="0"/>
              <a:t>シンボルをそれが意味するものと結び付けないといけないが、非常に困難</a:t>
            </a:r>
          </a:p>
          <a:p>
            <a:endParaRPr lang="ja-JP" altLang="en-US" dirty="0"/>
          </a:p>
          <a:p>
            <a:r>
              <a:rPr kumimoji="1" lang="ja-JP" altLang="en-US" dirty="0" smtClean="0"/>
              <a:t>馬とシマシマの意味を知っていれば、</a:t>
            </a:r>
            <a:r>
              <a:rPr kumimoji="1" lang="ja-JP" altLang="en-US" dirty="0" smtClean="0">
                <a:solidFill>
                  <a:srgbClr val="FF0000"/>
                </a:solidFill>
              </a:rPr>
              <a:t>シマウマ</a:t>
            </a:r>
            <a:r>
              <a:rPr lang="en-US" altLang="ja-JP" dirty="0">
                <a:solidFill>
                  <a:srgbClr val="FF0000"/>
                </a:solidFill>
              </a:rPr>
              <a:t> </a:t>
            </a:r>
            <a:r>
              <a:rPr lang="en-US" altLang="ja-JP" dirty="0" smtClean="0">
                <a:solidFill>
                  <a:srgbClr val="FF0000"/>
                </a:solidFill>
              </a:rPr>
              <a:t>= </a:t>
            </a:r>
            <a:r>
              <a:rPr lang="ja-JP" altLang="en-US" dirty="0" smtClean="0">
                <a:solidFill>
                  <a:srgbClr val="FF0000"/>
                </a:solidFill>
              </a:rPr>
              <a:t>馬</a:t>
            </a:r>
            <a:r>
              <a:rPr lang="en-US" altLang="ja-JP" dirty="0">
                <a:solidFill>
                  <a:srgbClr val="FF0000"/>
                </a:solidFill>
              </a:rPr>
              <a:t> </a:t>
            </a:r>
            <a:r>
              <a:rPr lang="en-US" altLang="ja-JP" dirty="0" smtClean="0">
                <a:solidFill>
                  <a:srgbClr val="FF0000"/>
                </a:solidFill>
              </a:rPr>
              <a:t>+ </a:t>
            </a:r>
            <a:r>
              <a:rPr lang="ja-JP" altLang="en-US" dirty="0" smtClean="0">
                <a:solidFill>
                  <a:srgbClr val="FF0000"/>
                </a:solidFill>
              </a:rPr>
              <a:t>シマ</a:t>
            </a:r>
            <a:r>
              <a:rPr lang="en-US" altLang="ja-JP" dirty="0" smtClean="0">
                <a:solidFill>
                  <a:srgbClr val="FF0000"/>
                </a:solidFill>
              </a:rPr>
              <a:t> </a:t>
            </a:r>
            <a:r>
              <a:rPr lang="ja-JP" altLang="en-US" dirty="0" smtClean="0"/>
              <a:t>の関係を教えられれば、</a:t>
            </a:r>
            <a:r>
              <a:rPr lang="ja-JP" altLang="en-US" dirty="0"/>
              <a:t/>
            </a:r>
            <a:br>
              <a:rPr lang="ja-JP" altLang="en-US" dirty="0"/>
            </a:br>
            <a:r>
              <a:rPr lang="ja-JP" altLang="en-US" dirty="0" smtClean="0"/>
              <a:t>シマウマを見ればそれとわかるが、機械では無理</a:t>
            </a:r>
          </a:p>
        </p:txBody>
      </p:sp>
      <p:pic>
        <p:nvPicPr>
          <p:cNvPr id="4" name="Picture 3"/>
          <p:cNvPicPr>
            <a:picLocks noChangeAspect="1"/>
          </p:cNvPicPr>
          <p:nvPr/>
        </p:nvPicPr>
        <p:blipFill>
          <a:blip r:embed="rId3"/>
          <a:stretch>
            <a:fillRect/>
          </a:stretch>
        </p:blipFill>
        <p:spPr>
          <a:xfrm>
            <a:off x="7722746" y="4495800"/>
            <a:ext cx="2328033" cy="1822450"/>
          </a:xfrm>
          <a:prstGeom prst="rect">
            <a:avLst/>
          </a:prstGeom>
        </p:spPr>
      </p:pic>
    </p:spTree>
    <p:extLst>
      <p:ext uri="{BB962C8B-B14F-4D97-AF65-F5344CB8AC3E}">
        <p14:creationId xmlns:p14="http://schemas.microsoft.com/office/powerpoint/2010/main" val="1863967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第</a:t>
            </a:r>
            <a:r>
              <a:rPr lang="en-US" altLang="ja-JP" dirty="0"/>
              <a:t>2</a:t>
            </a:r>
            <a:r>
              <a:rPr lang="ja-JP" altLang="en-US" dirty="0"/>
              <a:t>次</a:t>
            </a:r>
            <a:r>
              <a:rPr lang="en-US" altLang="ja-JP" dirty="0"/>
              <a:t>AI</a:t>
            </a:r>
            <a:r>
              <a:rPr lang="ja-JP" altLang="en-US" dirty="0"/>
              <a:t>ブーム</a:t>
            </a:r>
            <a:r>
              <a:rPr lang="en-US" altLang="ja-JP" dirty="0"/>
              <a:t>:</a:t>
            </a:r>
            <a:r>
              <a:rPr lang="ja-JP" altLang="en-US" dirty="0"/>
              <a:t>知識処理 まとめ </a:t>
            </a:r>
            <a:endParaRPr kumimoji="1" lang="ja-JP" altLang="en-US" dirty="0"/>
          </a:p>
        </p:txBody>
      </p:sp>
      <p:sp>
        <p:nvSpPr>
          <p:cNvPr id="3" name="Content Placeholder 2"/>
          <p:cNvSpPr>
            <a:spLocks noGrp="1"/>
          </p:cNvSpPr>
          <p:nvPr>
            <p:ph idx="1"/>
          </p:nvPr>
        </p:nvSpPr>
        <p:spPr/>
        <p:txBody>
          <a:bodyPr/>
          <a:lstStyle/>
          <a:p>
            <a:endParaRPr lang="en-US" altLang="ja-JP" dirty="0" smtClean="0"/>
          </a:p>
          <a:p>
            <a:r>
              <a:rPr lang="ja-JP" altLang="en-US" dirty="0" smtClean="0"/>
              <a:t>沢山覚えられるようになったので、知識を書けば前よりも賢く なった</a:t>
            </a:r>
            <a:r>
              <a:rPr lang="en-US" altLang="ja-JP" dirty="0" smtClean="0"/>
              <a:t>!!</a:t>
            </a:r>
            <a:endParaRPr lang="ja-JP" altLang="en-US" dirty="0"/>
          </a:p>
          <a:p>
            <a:r>
              <a:rPr lang="ja-JP" altLang="en-US" dirty="0"/>
              <a:t>でも</a:t>
            </a:r>
            <a:r>
              <a:rPr lang="ja-JP" altLang="en-US" dirty="0" smtClean="0"/>
              <a:t>、そのために知識を書くのがとても大変</a:t>
            </a:r>
            <a:endParaRPr lang="en-US" altLang="ja-JP" dirty="0" smtClean="0"/>
          </a:p>
          <a:p>
            <a:r>
              <a:rPr lang="ja-JP" altLang="en-US" dirty="0" smtClean="0"/>
              <a:t>というか全てを書ききるのは無理では。。</a:t>
            </a:r>
            <a:r>
              <a:rPr lang="ja-JP" altLang="en-US" dirty="0" smtClean="0"/>
              <a:t>？</a:t>
            </a:r>
            <a:endParaRPr lang="en-US" altLang="ja-JP" dirty="0" smtClean="0"/>
          </a:p>
          <a:p>
            <a:r>
              <a:rPr lang="en-US" altLang="ja-JP" dirty="0" smtClean="0"/>
              <a:t>+ </a:t>
            </a:r>
            <a:r>
              <a:rPr lang="ja-JP" altLang="en-US" dirty="0" smtClean="0"/>
              <a:t>フレーム問題・シンボルグラウンディング問題</a:t>
            </a:r>
            <a:endParaRPr lang="en-US" altLang="ja-JP" dirty="0" smtClean="0"/>
          </a:p>
          <a:p>
            <a:pPr marL="108000" indent="0">
              <a:buNone/>
            </a:pPr>
            <a:endParaRPr lang="en-US" altLang="ja-JP" dirty="0" smtClean="0"/>
          </a:p>
          <a:p>
            <a:pPr marL="108000" indent="0">
              <a:buNone/>
            </a:pPr>
            <a:r>
              <a:rPr lang="ja-JP" altLang="en-US" dirty="0" smtClean="0"/>
              <a:t>→</a:t>
            </a:r>
            <a:r>
              <a:rPr lang="en-US" altLang="ja-JP" dirty="0" smtClean="0"/>
              <a:t> </a:t>
            </a:r>
            <a:r>
              <a:rPr lang="ja-JP" altLang="en-US" dirty="0" smtClean="0"/>
              <a:t>実用的な</a:t>
            </a:r>
            <a:r>
              <a:rPr lang="en-US" altLang="ja-JP" dirty="0" smtClean="0"/>
              <a:t>AI</a:t>
            </a:r>
            <a:r>
              <a:rPr lang="ja-JP" altLang="en-US" dirty="0" smtClean="0"/>
              <a:t>ってやっぱり無理</a:t>
            </a:r>
            <a:r>
              <a:rPr lang="ja-JP" altLang="en-US" dirty="0"/>
              <a:t>じゃ</a:t>
            </a:r>
            <a:r>
              <a:rPr lang="ja-JP" altLang="en-US" dirty="0" smtClean="0"/>
              <a:t>ない</a:t>
            </a:r>
            <a:r>
              <a:rPr lang="en-US" altLang="ja-JP" dirty="0" smtClean="0"/>
              <a:t> ???</a:t>
            </a:r>
            <a:endParaRPr lang="ja-JP" altLang="en-US" dirty="0"/>
          </a:p>
          <a:p>
            <a:endParaRPr lang="ja-JP" altLang="en-US" dirty="0" smtClean="0"/>
          </a:p>
          <a:p>
            <a:pPr marL="108000" indent="0">
              <a:buNone/>
            </a:pPr>
            <a:r>
              <a:rPr lang="ja-JP" altLang="en-US" dirty="0" smtClean="0"/>
              <a:t>→</a:t>
            </a:r>
            <a:r>
              <a:rPr lang="en-US" altLang="ja-JP" dirty="0"/>
              <a:t> </a:t>
            </a:r>
            <a:r>
              <a:rPr lang="en-US" altLang="ja-JP" dirty="0" smtClean="0"/>
              <a:t>1995</a:t>
            </a:r>
            <a:r>
              <a:rPr lang="ja-JP" altLang="en-US" dirty="0"/>
              <a:t>年</a:t>
            </a:r>
            <a:r>
              <a:rPr lang="en-US" altLang="ja-JP" dirty="0" smtClean="0"/>
              <a:t>〜</a:t>
            </a:r>
            <a:r>
              <a:rPr lang="ja-JP" altLang="en-US" dirty="0" smtClean="0"/>
              <a:t>再び</a:t>
            </a:r>
            <a:r>
              <a:rPr lang="en-US" altLang="ja-JP" dirty="0" smtClean="0"/>
              <a:t>AI</a:t>
            </a:r>
            <a:r>
              <a:rPr lang="ja-JP" altLang="en-US" dirty="0" smtClean="0"/>
              <a:t>の冬の時代</a:t>
            </a:r>
            <a:endParaRPr kumimoji="1" lang="ja-JP" altLang="en-US" dirty="0"/>
          </a:p>
        </p:txBody>
      </p:sp>
    </p:spTree>
    <p:extLst>
      <p:ext uri="{BB962C8B-B14F-4D97-AF65-F5344CB8AC3E}">
        <p14:creationId xmlns:p14="http://schemas.microsoft.com/office/powerpoint/2010/main" val="990217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第</a:t>
            </a:r>
            <a:r>
              <a:rPr lang="en-US" altLang="ja-JP" dirty="0"/>
              <a:t>3</a:t>
            </a:r>
            <a:r>
              <a:rPr lang="ja-JP" altLang="en-US" dirty="0"/>
              <a:t>次</a:t>
            </a:r>
            <a:r>
              <a:rPr lang="en-US" altLang="ja-JP" dirty="0"/>
              <a:t>AI</a:t>
            </a:r>
            <a:r>
              <a:rPr lang="ja-JP" altLang="en-US" dirty="0"/>
              <a:t>ブーム</a:t>
            </a:r>
            <a:r>
              <a:rPr lang="en-US" altLang="ja-JP" dirty="0"/>
              <a:t>:</a:t>
            </a:r>
            <a:r>
              <a:rPr lang="ja-JP" altLang="en-US" dirty="0"/>
              <a:t>機械学習から表現学習へ </a:t>
            </a:r>
            <a:endParaRPr kumimoji="1" lang="ja-JP" altLang="en-US" dirty="0"/>
          </a:p>
        </p:txBody>
      </p:sp>
      <p:sp>
        <p:nvSpPr>
          <p:cNvPr id="3" name="Content Placeholder 2"/>
          <p:cNvSpPr>
            <a:spLocks noGrp="1"/>
          </p:cNvSpPr>
          <p:nvPr>
            <p:ph idx="1"/>
          </p:nvPr>
        </p:nvSpPr>
        <p:spPr/>
        <p:txBody>
          <a:bodyPr/>
          <a:lstStyle/>
          <a:p>
            <a:r>
              <a:rPr lang="en-US" altLang="ja-JP" dirty="0" smtClean="0"/>
              <a:t>1990</a:t>
            </a:r>
            <a:r>
              <a:rPr lang="ja-JP" altLang="en-US" dirty="0"/>
              <a:t>年</a:t>
            </a:r>
            <a:r>
              <a:rPr lang="en-US" altLang="ja-JP" dirty="0" smtClean="0"/>
              <a:t>〜</a:t>
            </a:r>
            <a:endParaRPr lang="en-US" altLang="ja-JP" dirty="0"/>
          </a:p>
          <a:p>
            <a:pPr lvl="1"/>
            <a:r>
              <a:rPr lang="ja-JP" altLang="en-US" dirty="0" smtClean="0"/>
              <a:t>情報</a:t>
            </a:r>
            <a:r>
              <a:rPr lang="ja-JP" altLang="en-US" dirty="0"/>
              <a:t>検索</a:t>
            </a:r>
            <a:r>
              <a:rPr lang="en-US" altLang="ja-JP" dirty="0"/>
              <a:t>:</a:t>
            </a:r>
            <a:r>
              <a:rPr lang="ja-JP" altLang="en-US" dirty="0"/>
              <a:t>米国政府主導による</a:t>
            </a:r>
            <a:r>
              <a:rPr lang="en-US" altLang="ja-JP" dirty="0"/>
              <a:t>TREC(Text Retrieval Conference)(1992) </a:t>
            </a:r>
          </a:p>
          <a:p>
            <a:pPr lvl="1"/>
            <a:r>
              <a:rPr lang="ja-JP" altLang="en-US" dirty="0" smtClean="0"/>
              <a:t>データマイニング</a:t>
            </a:r>
            <a:r>
              <a:rPr lang="en-US" altLang="ja-JP" dirty="0" smtClean="0"/>
              <a:t> : </a:t>
            </a:r>
            <a:r>
              <a:rPr lang="ja-JP" altLang="en-US" dirty="0" smtClean="0"/>
              <a:t>学会やジャーナルが増加</a:t>
            </a:r>
          </a:p>
          <a:p>
            <a:pPr lvl="1"/>
            <a:r>
              <a:rPr lang="ja-JP" altLang="en-US" dirty="0" smtClean="0"/>
              <a:t>検索</a:t>
            </a:r>
            <a:r>
              <a:rPr lang="ja-JP" altLang="en-US" dirty="0"/>
              <a:t>エンジン</a:t>
            </a:r>
            <a:r>
              <a:rPr lang="en-US" altLang="ja-JP" dirty="0"/>
              <a:t>:Google(1998) </a:t>
            </a:r>
            <a:r>
              <a:rPr lang="en-US" altLang="ja-JP" dirty="0" smtClean="0"/>
              <a:t/>
            </a:r>
            <a:br>
              <a:rPr lang="en-US" altLang="ja-JP" dirty="0" smtClean="0"/>
            </a:br>
            <a:endParaRPr lang="ja-JP" altLang="en-US" dirty="0"/>
          </a:p>
          <a:p>
            <a:r>
              <a:rPr lang="en-US" altLang="ja-JP" dirty="0" smtClean="0"/>
              <a:t>2000</a:t>
            </a:r>
            <a:r>
              <a:rPr lang="ja-JP" altLang="en-US" dirty="0"/>
              <a:t>年</a:t>
            </a:r>
            <a:r>
              <a:rPr lang="en-US" altLang="ja-JP" dirty="0" smtClean="0"/>
              <a:t>〜</a:t>
            </a:r>
            <a:endParaRPr lang="en-US" altLang="ja-JP" dirty="0"/>
          </a:p>
          <a:p>
            <a:pPr lvl="1"/>
            <a:r>
              <a:rPr lang="ja-JP" altLang="en-US" dirty="0" smtClean="0"/>
              <a:t>ウェブの広がり</a:t>
            </a:r>
            <a:r>
              <a:rPr lang="en-US" altLang="ja-JP" dirty="0" smtClean="0"/>
              <a:t> :</a:t>
            </a:r>
            <a:r>
              <a:rPr lang="en-US" altLang="ja-JP" dirty="0"/>
              <a:t>1995</a:t>
            </a:r>
            <a:r>
              <a:rPr lang="ja-JP" altLang="en-US" dirty="0"/>
              <a:t>年に </a:t>
            </a:r>
            <a:r>
              <a:rPr lang="en-US" altLang="ja-JP" dirty="0"/>
              <a:t>1</a:t>
            </a:r>
            <a:r>
              <a:rPr lang="ja-JP" altLang="en-US" dirty="0"/>
              <a:t>万サイト、</a:t>
            </a:r>
            <a:r>
              <a:rPr lang="en-US" altLang="ja-JP" dirty="0"/>
              <a:t>2006</a:t>
            </a:r>
            <a:r>
              <a:rPr lang="ja-JP" altLang="en-US" dirty="0"/>
              <a:t>年に </a:t>
            </a:r>
            <a:r>
              <a:rPr lang="en-US" altLang="ja-JP" dirty="0"/>
              <a:t>1</a:t>
            </a:r>
            <a:r>
              <a:rPr lang="ja-JP" altLang="en-US" dirty="0"/>
              <a:t>億</a:t>
            </a:r>
            <a:r>
              <a:rPr lang="ja-JP" altLang="en-US" dirty="0" smtClean="0"/>
              <a:t>サイト</a:t>
            </a:r>
            <a:endParaRPr lang="en-US" altLang="ja-JP" dirty="0" smtClean="0"/>
          </a:p>
          <a:p>
            <a:pPr lvl="1"/>
            <a:r>
              <a:rPr lang="ja-JP" altLang="en-US" dirty="0" smtClean="0"/>
              <a:t>ビッグデータ</a:t>
            </a:r>
            <a:endParaRPr lang="en-US" altLang="ja-JP" dirty="0" smtClean="0"/>
          </a:p>
          <a:p>
            <a:pPr lvl="1"/>
            <a:r>
              <a:rPr lang="ja-JP" altLang="en-US" dirty="0" smtClean="0"/>
              <a:t>大量データを利用した機械学習の実用化</a:t>
            </a:r>
            <a:r>
              <a:rPr lang="en-US" altLang="ja-JP" dirty="0" smtClean="0"/>
              <a:t/>
            </a:r>
            <a:br>
              <a:rPr lang="en-US" altLang="ja-JP" dirty="0" smtClean="0"/>
            </a:br>
            <a:endParaRPr lang="en-US" altLang="ja-JP" dirty="0"/>
          </a:p>
          <a:p>
            <a:r>
              <a:rPr lang="en-US" altLang="ja-JP" dirty="0" smtClean="0">
                <a:solidFill>
                  <a:srgbClr val="C00000"/>
                </a:solidFill>
              </a:rPr>
              <a:t>2012</a:t>
            </a:r>
            <a:r>
              <a:rPr lang="ja-JP" altLang="en-US" dirty="0" smtClean="0">
                <a:solidFill>
                  <a:srgbClr val="C00000"/>
                </a:solidFill>
              </a:rPr>
              <a:t>年</a:t>
            </a:r>
            <a:r>
              <a:rPr lang="en-US" altLang="ja-JP" dirty="0" smtClean="0">
                <a:solidFill>
                  <a:srgbClr val="C00000"/>
                </a:solidFill>
              </a:rPr>
              <a:t>〜</a:t>
            </a:r>
            <a:r>
              <a:rPr lang="ja-JP" altLang="en-US" dirty="0" smtClean="0">
                <a:solidFill>
                  <a:srgbClr val="C00000"/>
                </a:solidFill>
              </a:rPr>
              <a:t>第三次</a:t>
            </a:r>
            <a:r>
              <a:rPr lang="en-US" altLang="ja-JP" dirty="0">
                <a:solidFill>
                  <a:srgbClr val="C00000"/>
                </a:solidFill>
              </a:rPr>
              <a:t>AI</a:t>
            </a:r>
            <a:r>
              <a:rPr lang="ja-JP" altLang="en-US" dirty="0">
                <a:solidFill>
                  <a:srgbClr val="C00000"/>
                </a:solidFill>
              </a:rPr>
              <a:t>ブーム </a:t>
            </a:r>
            <a:r>
              <a:rPr lang="en-US" altLang="ja-JP" dirty="0" smtClean="0">
                <a:solidFill>
                  <a:srgbClr val="C00000"/>
                </a:solidFill>
              </a:rPr>
              <a:t> </a:t>
            </a:r>
            <a:r>
              <a:rPr lang="ja-JP" altLang="en-US" dirty="0" smtClean="0">
                <a:solidFill>
                  <a:srgbClr val="C00000"/>
                </a:solidFill>
              </a:rPr>
              <a:t>←</a:t>
            </a:r>
            <a:r>
              <a:rPr lang="en-US" altLang="ja-JP" dirty="0" smtClean="0">
                <a:solidFill>
                  <a:srgbClr val="C00000"/>
                </a:solidFill>
              </a:rPr>
              <a:t> </a:t>
            </a:r>
            <a:r>
              <a:rPr lang="ja-JP" altLang="en-US" dirty="0" smtClean="0">
                <a:solidFill>
                  <a:srgbClr val="C00000"/>
                </a:solidFill>
              </a:rPr>
              <a:t>ココ</a:t>
            </a:r>
            <a:endParaRPr lang="ja-JP" altLang="en-US" dirty="0">
              <a:solidFill>
                <a:srgbClr val="C00000"/>
              </a:solidFill>
            </a:endParaRPr>
          </a:p>
          <a:p>
            <a:endParaRPr kumimoji="1" lang="ja-JP" altLang="en-US" dirty="0"/>
          </a:p>
        </p:txBody>
      </p:sp>
    </p:spTree>
    <p:extLst>
      <p:ext uri="{BB962C8B-B14F-4D97-AF65-F5344CB8AC3E}">
        <p14:creationId xmlns:p14="http://schemas.microsoft.com/office/powerpoint/2010/main" val="2006420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Agenda</a:t>
            </a:r>
            <a:endParaRPr kumimoji="1" lang="ja-JP" altLang="en-US" dirty="0"/>
          </a:p>
        </p:txBody>
      </p:sp>
      <p:sp>
        <p:nvSpPr>
          <p:cNvPr id="3" name="Content Placeholder 2"/>
          <p:cNvSpPr>
            <a:spLocks noGrp="1"/>
          </p:cNvSpPr>
          <p:nvPr>
            <p:ph idx="1"/>
          </p:nvPr>
        </p:nvSpPr>
        <p:spPr/>
        <p:txBody>
          <a:bodyPr/>
          <a:lstStyle/>
          <a:p>
            <a:pPr marL="565200" indent="-457200">
              <a:buFont typeface="+mj-lt"/>
              <a:buAutoNum type="arabicPeriod"/>
            </a:pPr>
            <a:endParaRPr kumimoji="1" lang="en-US" altLang="ja-JP" dirty="0" smtClean="0"/>
          </a:p>
          <a:p>
            <a:pPr marL="565200" indent="-457200">
              <a:buFont typeface="+mj-lt"/>
              <a:buAutoNum type="arabicPeriod"/>
            </a:pPr>
            <a:r>
              <a:rPr lang="ja-JP" altLang="en-US" dirty="0" smtClean="0"/>
              <a:t>人工知能とは？</a:t>
            </a:r>
            <a:endParaRPr lang="en-US" altLang="ja-JP" dirty="0"/>
          </a:p>
          <a:p>
            <a:pPr marL="565200" indent="-457200">
              <a:buFont typeface="+mj-lt"/>
              <a:buAutoNum type="arabicPeriod"/>
            </a:pPr>
            <a:endParaRPr kumimoji="1" lang="en-US" altLang="ja-JP" dirty="0" smtClean="0"/>
          </a:p>
          <a:p>
            <a:pPr marL="565200" indent="-457200">
              <a:buFont typeface="+mj-lt"/>
              <a:buAutoNum type="arabicPeriod"/>
            </a:pPr>
            <a:r>
              <a:rPr kumimoji="1" lang="ja-JP" altLang="en-US" dirty="0" smtClean="0"/>
              <a:t>人工知能技術の歴史</a:t>
            </a:r>
            <a:endParaRPr kumimoji="1" lang="en-US" altLang="ja-JP" dirty="0" smtClean="0"/>
          </a:p>
          <a:p>
            <a:pPr marL="565200" indent="-457200">
              <a:buFont typeface="+mj-lt"/>
              <a:buAutoNum type="arabicPeriod"/>
            </a:pPr>
            <a:endParaRPr lang="en-US" altLang="ja-JP" dirty="0"/>
          </a:p>
          <a:p>
            <a:pPr marL="565200" indent="-457200">
              <a:buFont typeface="+mj-lt"/>
              <a:buAutoNum type="arabicPeriod"/>
            </a:pPr>
            <a:r>
              <a:rPr kumimoji="1" lang="ja-JP" altLang="en-US" dirty="0" smtClean="0">
                <a:solidFill>
                  <a:srgbClr val="FF0000"/>
                </a:solidFill>
              </a:rPr>
              <a:t>近年の人工知能技術</a:t>
            </a:r>
            <a:r>
              <a:rPr kumimoji="1" lang="en-US" altLang="ja-JP" dirty="0" smtClean="0">
                <a:solidFill>
                  <a:srgbClr val="FF0000"/>
                </a:solidFill>
              </a:rPr>
              <a:t> (</a:t>
            </a:r>
            <a:r>
              <a:rPr kumimoji="1" lang="ja-JP" altLang="en-US" dirty="0" smtClean="0">
                <a:solidFill>
                  <a:srgbClr val="FF0000"/>
                </a:solidFill>
              </a:rPr>
              <a:t>主に機械学習</a:t>
            </a:r>
            <a:r>
              <a:rPr kumimoji="1" lang="en-US" altLang="ja-JP" dirty="0" smtClean="0">
                <a:solidFill>
                  <a:srgbClr val="FF0000"/>
                </a:solidFill>
              </a:rPr>
              <a:t>) </a:t>
            </a:r>
            <a:r>
              <a:rPr kumimoji="1" lang="ja-JP" altLang="en-US" dirty="0" smtClean="0">
                <a:solidFill>
                  <a:srgbClr val="FF0000"/>
                </a:solidFill>
              </a:rPr>
              <a:t>の基礎</a:t>
            </a:r>
          </a:p>
          <a:p>
            <a:pPr marL="565200" indent="-457200">
              <a:buFont typeface="+mj-lt"/>
              <a:buAutoNum type="arabicPeriod"/>
            </a:pPr>
            <a:endParaRPr lang="ja-JP" altLang="en-US" dirty="0">
              <a:solidFill>
                <a:srgbClr val="FF0000"/>
              </a:solidFill>
            </a:endParaRPr>
          </a:p>
          <a:p>
            <a:pPr marL="565200" indent="-457200">
              <a:buFont typeface="+mj-lt"/>
              <a:buAutoNum type="arabicPeriod"/>
            </a:pPr>
            <a:r>
              <a:rPr lang="ja-JP" altLang="en-US" dirty="0"/>
              <a:t>産業へのインパクト</a:t>
            </a:r>
            <a:endParaRPr lang="en-US" altLang="ja-JP" dirty="0"/>
          </a:p>
          <a:p>
            <a:pPr marL="565200" indent="-457200">
              <a:buFont typeface="+mj-lt"/>
              <a:buAutoNum type="arabicPeriod"/>
            </a:pPr>
            <a:endParaRPr lang="en-US" altLang="ja-JP" dirty="0">
              <a:solidFill>
                <a:srgbClr val="FF0000"/>
              </a:solidFill>
            </a:endParaRPr>
          </a:p>
          <a:p>
            <a:pPr marL="565200" indent="-457200">
              <a:buFont typeface="+mj-lt"/>
              <a:buAutoNum type="arabicPeriod"/>
            </a:pPr>
            <a:endParaRPr kumimoji="1" lang="ja-JP" altLang="en-US" dirty="0"/>
          </a:p>
        </p:txBody>
      </p:sp>
    </p:spTree>
    <p:extLst>
      <p:ext uri="{BB962C8B-B14F-4D97-AF65-F5344CB8AC3E}">
        <p14:creationId xmlns:p14="http://schemas.microsoft.com/office/powerpoint/2010/main" val="19433276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第</a:t>
            </a:r>
            <a:r>
              <a:rPr lang="en-US" altLang="ja-JP" dirty="0"/>
              <a:t>3</a:t>
            </a:r>
            <a:r>
              <a:rPr lang="ja-JP" altLang="en-US" dirty="0"/>
              <a:t>次</a:t>
            </a:r>
            <a:r>
              <a:rPr lang="en-US" altLang="ja-JP" dirty="0"/>
              <a:t>AI</a:t>
            </a:r>
            <a:r>
              <a:rPr lang="ja-JP" altLang="en-US" dirty="0"/>
              <a:t>ブーム</a:t>
            </a:r>
            <a:r>
              <a:rPr lang="en-US" altLang="ja-JP" dirty="0"/>
              <a:t>:</a:t>
            </a:r>
            <a:r>
              <a:rPr lang="ja-JP" altLang="en-US" dirty="0"/>
              <a:t>機械学習から表現学習へ </a:t>
            </a:r>
            <a:endParaRPr kumimoji="1" lang="ja-JP" altLang="en-US" dirty="0"/>
          </a:p>
        </p:txBody>
      </p:sp>
      <p:sp>
        <p:nvSpPr>
          <p:cNvPr id="3" name="Content Placeholder 2"/>
          <p:cNvSpPr>
            <a:spLocks noGrp="1"/>
          </p:cNvSpPr>
          <p:nvPr>
            <p:ph idx="1"/>
          </p:nvPr>
        </p:nvSpPr>
        <p:spPr/>
        <p:txBody>
          <a:bodyPr/>
          <a:lstStyle/>
          <a:p>
            <a:endParaRPr lang="en-US" altLang="ja-JP" dirty="0" smtClean="0"/>
          </a:p>
          <a:p>
            <a:r>
              <a:rPr lang="ja-JP" altLang="en-US" b="1" dirty="0" smtClean="0"/>
              <a:t>大量</a:t>
            </a:r>
            <a:r>
              <a:rPr lang="ja-JP" altLang="en-US" b="1" dirty="0"/>
              <a:t>のデータを得ることができる</a:t>
            </a:r>
            <a:r>
              <a:rPr lang="ja-JP" altLang="en-US" b="1" dirty="0" smtClean="0"/>
              <a:t>環境</a:t>
            </a:r>
            <a:endParaRPr lang="en-US" altLang="ja-JP" b="1" dirty="0"/>
          </a:p>
          <a:p>
            <a:r>
              <a:rPr lang="ja-JP" altLang="en-US" b="1" dirty="0"/>
              <a:t>計算機能力の</a:t>
            </a:r>
            <a:r>
              <a:rPr lang="ja-JP" altLang="en-US" b="1" dirty="0" smtClean="0"/>
              <a:t>向上</a:t>
            </a:r>
            <a:endParaRPr lang="en-US" altLang="ja-JP" b="1" dirty="0"/>
          </a:p>
          <a:p>
            <a:r>
              <a:rPr lang="ja-JP" altLang="en-US" b="1" dirty="0"/>
              <a:t>様々な機械学習アルゴリズムの</a:t>
            </a:r>
            <a:r>
              <a:rPr lang="ja-JP" altLang="en-US" b="1" dirty="0" smtClean="0"/>
              <a:t>登場</a:t>
            </a:r>
            <a:endParaRPr lang="en-US" altLang="ja-JP" b="1" dirty="0" smtClean="0"/>
          </a:p>
          <a:p>
            <a:endParaRPr lang="en-US" altLang="ja-JP" b="1" dirty="0"/>
          </a:p>
          <a:p>
            <a:pPr marL="108000" indent="0">
              <a:buNone/>
            </a:pPr>
            <a:r>
              <a:rPr lang="ja-JP" altLang="en-US" dirty="0" smtClean="0"/>
              <a:t>→</a:t>
            </a:r>
            <a:r>
              <a:rPr lang="en-US" altLang="ja-JP" dirty="0" smtClean="0"/>
              <a:t> </a:t>
            </a:r>
            <a:r>
              <a:rPr lang="ja-JP" altLang="en-US" dirty="0" smtClean="0"/>
              <a:t>これらにより、パターン</a:t>
            </a:r>
            <a:r>
              <a:rPr lang="en-US" altLang="ja-JP" dirty="0" smtClean="0"/>
              <a:t> (</a:t>
            </a:r>
            <a:r>
              <a:rPr lang="ja-JP" altLang="en-US" dirty="0" smtClean="0"/>
              <a:t>文字、画像</a:t>
            </a:r>
            <a:r>
              <a:rPr lang="ja-JP" altLang="en-US" dirty="0"/>
              <a:t>、音声等）認識</a:t>
            </a:r>
            <a:r>
              <a:rPr lang="ja-JP" altLang="en-US" dirty="0" smtClean="0"/>
              <a:t>精度が</a:t>
            </a:r>
            <a:r>
              <a:rPr lang="ja-JP" altLang="en-US" dirty="0" smtClean="0">
                <a:solidFill>
                  <a:srgbClr val="C00000"/>
                </a:solidFill>
              </a:rPr>
              <a:t>実用的なレベル</a:t>
            </a:r>
            <a:r>
              <a:rPr lang="ja-JP" altLang="en-US" dirty="0" smtClean="0"/>
              <a:t>まで向上</a:t>
            </a:r>
            <a:endParaRPr lang="en-US" altLang="ja-JP" dirty="0" smtClean="0"/>
          </a:p>
          <a:p>
            <a:pPr marL="108000" indent="0">
              <a:buNone/>
            </a:pPr>
            <a:r>
              <a:rPr lang="ja-JP" altLang="en-US" dirty="0" smtClean="0"/>
              <a:t>→</a:t>
            </a:r>
            <a:r>
              <a:rPr lang="en-US" altLang="ja-JP" dirty="0"/>
              <a:t> </a:t>
            </a:r>
            <a:r>
              <a:rPr lang="en-US" altLang="ja-JP" dirty="0" smtClean="0"/>
              <a:t>Google, Microsoft, Facebook, </a:t>
            </a:r>
            <a:r>
              <a:rPr lang="en-US" altLang="ja-JP" dirty="0" err="1" smtClean="0"/>
              <a:t>Baidu</a:t>
            </a:r>
            <a:r>
              <a:rPr lang="ja-JP" altLang="en-US" dirty="0" smtClean="0"/>
              <a:t>がこぞって</a:t>
            </a:r>
            <a:r>
              <a:rPr lang="en-US" altLang="ja-JP" dirty="0" smtClean="0"/>
              <a:t>AI</a:t>
            </a:r>
            <a:r>
              <a:rPr lang="ja-JP" altLang="en-US" dirty="0" smtClean="0"/>
              <a:t>研究所を設立</a:t>
            </a:r>
            <a:endParaRPr lang="en-US" altLang="ja-JP" dirty="0"/>
          </a:p>
          <a:p>
            <a:pPr marL="108000" indent="0">
              <a:buNone/>
            </a:pPr>
            <a:r>
              <a:rPr lang="ja-JP" altLang="en-US" dirty="0" smtClean="0"/>
              <a:t>→</a:t>
            </a:r>
            <a:r>
              <a:rPr lang="en-US" altLang="ja-JP" dirty="0" smtClean="0"/>
              <a:t> </a:t>
            </a:r>
            <a:r>
              <a:rPr lang="ja-JP" altLang="en-US" dirty="0" smtClean="0"/>
              <a:t>大ブーム</a:t>
            </a:r>
          </a:p>
        </p:txBody>
      </p:sp>
    </p:spTree>
    <p:extLst>
      <p:ext uri="{BB962C8B-B14F-4D97-AF65-F5344CB8AC3E}">
        <p14:creationId xmlns:p14="http://schemas.microsoft.com/office/powerpoint/2010/main" val="7750949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機械</a:t>
            </a:r>
            <a:r>
              <a:rPr lang="ja-JP" altLang="en-US" dirty="0" smtClean="0"/>
              <a:t>学習</a:t>
            </a:r>
            <a:r>
              <a:rPr lang="en-US" altLang="ja-JP" dirty="0" smtClean="0"/>
              <a:t> (</a:t>
            </a:r>
            <a:r>
              <a:rPr lang="en-US" altLang="ja-JP" dirty="0"/>
              <a:t>Machine learning) </a:t>
            </a:r>
            <a:endParaRPr kumimoji="1" lang="ja-JP" altLang="en-US" dirty="0"/>
          </a:p>
        </p:txBody>
      </p:sp>
      <p:sp>
        <p:nvSpPr>
          <p:cNvPr id="3" name="Content Placeholder 2"/>
          <p:cNvSpPr>
            <a:spLocks noGrp="1"/>
          </p:cNvSpPr>
          <p:nvPr>
            <p:ph idx="1"/>
          </p:nvPr>
        </p:nvSpPr>
        <p:spPr/>
        <p:txBody>
          <a:bodyPr>
            <a:normAutofit/>
          </a:bodyPr>
          <a:lstStyle/>
          <a:p>
            <a:r>
              <a:rPr lang="ja-JP" altLang="en-US" dirty="0" smtClean="0"/>
              <a:t>人工知能における研究課題の一つ</a:t>
            </a:r>
          </a:p>
          <a:p>
            <a:r>
              <a:rPr lang="ja-JP" altLang="en-US" dirty="0" smtClean="0"/>
              <a:t>人間が自然に行っている学習能力と同様の機能をコンピュータで実現しようとする技術・手法 </a:t>
            </a:r>
          </a:p>
          <a:p>
            <a:pPr marL="360000" lvl="1" indent="0">
              <a:buNone/>
            </a:pPr>
            <a:endParaRPr lang="en-US" altLang="ja-JP" dirty="0" smtClean="0"/>
          </a:p>
          <a:p>
            <a:pPr marL="360000" lvl="1" indent="0">
              <a:buNone/>
            </a:pPr>
            <a:endParaRPr lang="ja-JP" altLang="en-US" dirty="0" smtClean="0"/>
          </a:p>
          <a:p>
            <a:r>
              <a:rPr lang="ja-JP" altLang="en-US" dirty="0" smtClean="0"/>
              <a:t>教師あり学習 </a:t>
            </a:r>
            <a:endParaRPr lang="en-US" altLang="ja-JP" dirty="0" smtClean="0"/>
          </a:p>
          <a:p>
            <a:pPr lvl="1"/>
            <a:r>
              <a:rPr lang="ja-JP" altLang="en-US" dirty="0" smtClean="0"/>
              <a:t>入力とそれに対応すべき出力</a:t>
            </a:r>
            <a:r>
              <a:rPr lang="en-US" altLang="ja-JP" dirty="0" smtClean="0"/>
              <a:t>(</a:t>
            </a:r>
            <a:r>
              <a:rPr lang="ja-JP" altLang="en-US" dirty="0" smtClean="0"/>
              <a:t>ラベル</a:t>
            </a:r>
            <a:r>
              <a:rPr lang="en-US" altLang="ja-JP" dirty="0" smtClean="0"/>
              <a:t>)</a:t>
            </a:r>
            <a:r>
              <a:rPr lang="ja-JP" altLang="en-US" dirty="0" smtClean="0"/>
              <a:t>を出力する関数を学習する </a:t>
            </a:r>
            <a:endParaRPr lang="en-US" altLang="ja-JP" dirty="0" smtClean="0"/>
          </a:p>
          <a:p>
            <a:r>
              <a:rPr lang="ja-JP" altLang="en-US" dirty="0" smtClean="0"/>
              <a:t>教師なし学習 </a:t>
            </a:r>
            <a:endParaRPr lang="en-US" altLang="ja-JP" dirty="0" smtClean="0"/>
          </a:p>
          <a:p>
            <a:pPr lvl="1"/>
            <a:r>
              <a:rPr lang="ja-JP" altLang="en-US" dirty="0" smtClean="0"/>
              <a:t>入力のみ</a:t>
            </a:r>
            <a:r>
              <a:rPr lang="en-US" altLang="ja-JP" dirty="0" smtClean="0"/>
              <a:t> (</a:t>
            </a:r>
            <a:r>
              <a:rPr lang="ja-JP" altLang="en-US" dirty="0" smtClean="0"/>
              <a:t>ラベルがついていないデータ</a:t>
            </a:r>
            <a:r>
              <a:rPr lang="en-US" altLang="ja-JP" dirty="0" smtClean="0"/>
              <a:t>)</a:t>
            </a:r>
            <a:r>
              <a:rPr lang="ja-JP" altLang="en-US" dirty="0" smtClean="0"/>
              <a:t>から何らかのモデルを構築する</a:t>
            </a:r>
            <a:endParaRPr lang="en-US" altLang="ja-JP" dirty="0" smtClean="0"/>
          </a:p>
          <a:p>
            <a:pPr lvl="1"/>
            <a:r>
              <a:rPr kumimoji="1" lang="ja-JP" altLang="en-US" dirty="0" smtClean="0"/>
              <a:t>クラスタリング、相関ルールの抽出</a:t>
            </a:r>
            <a:endParaRPr lang="en-US" altLang="ja-JP" dirty="0"/>
          </a:p>
        </p:txBody>
      </p:sp>
    </p:spTree>
    <p:extLst>
      <p:ext uri="{BB962C8B-B14F-4D97-AF65-F5344CB8AC3E}">
        <p14:creationId xmlns:p14="http://schemas.microsoft.com/office/powerpoint/2010/main" val="2941240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教師あり学習</a:t>
            </a:r>
            <a:r>
              <a:rPr lang="en-US" altLang="ja-JP" dirty="0" smtClean="0"/>
              <a:t> (supervised learning)</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107997" indent="0">
                  <a:buNone/>
                </a:pPr>
                <a:endParaRPr kumimoji="1" lang="en-US" altLang="ja-JP" dirty="0" smtClean="0"/>
              </a:p>
              <a:p>
                <a:endParaRPr kumimoji="1" lang="en-US" altLang="ja-JP" dirty="0" smtClean="0"/>
              </a:p>
              <a:p>
                <a:r>
                  <a:rPr kumimoji="1" lang="ja-JP" altLang="en-US" dirty="0" smtClean="0"/>
                  <a:t>入力と出力のペア</a:t>
                </a:r>
                <a:r>
                  <a:rPr kumimoji="1" lang="en-US" altLang="ja-JP" dirty="0" smtClean="0"/>
                  <a:t> (</a:t>
                </a:r>
                <a14:m>
                  <m:oMath xmlns:m="http://schemas.openxmlformats.org/officeDocument/2006/math">
                    <m:sSub>
                      <m:sSubPr>
                        <m:ctrlPr>
                          <a:rPr kumimoji="1" lang="en-US" altLang="ja-JP" b="0" i="1" smtClean="0">
                            <a:latin typeface="Cambria Math" charset="0"/>
                          </a:rPr>
                        </m:ctrlPr>
                      </m:sSubPr>
                      <m:e>
                        <m:r>
                          <a:rPr kumimoji="1" lang="en-US" altLang="ja-JP" b="0" i="1" smtClean="0">
                            <a:latin typeface="Cambria Math" charset="0"/>
                          </a:rPr>
                          <m:t>𝑥</m:t>
                        </m:r>
                      </m:e>
                      <m:sub>
                        <m:r>
                          <a:rPr kumimoji="1" lang="en-US" altLang="ja-JP" b="0" i="1" smtClean="0">
                            <a:latin typeface="Cambria Math" charset="0"/>
                          </a:rPr>
                          <m:t>𝑖</m:t>
                        </m:r>
                      </m:sub>
                    </m:sSub>
                    <m:r>
                      <a:rPr kumimoji="1" lang="en-US" altLang="ja-JP" b="0" i="1" smtClean="0">
                        <a:latin typeface="Cambria Math" charset="0"/>
                      </a:rPr>
                      <m:t> </m:t>
                    </m:r>
                    <m:sSub>
                      <m:sSubPr>
                        <m:ctrlPr>
                          <a:rPr lang="en-US" altLang="ja-JP" b="0" i="1" smtClean="0">
                            <a:latin typeface="Cambria Math" charset="0"/>
                          </a:rPr>
                        </m:ctrlPr>
                      </m:sSubPr>
                      <m:e>
                        <m:r>
                          <a:rPr lang="en-US" altLang="ja-JP" b="0" i="1" smtClean="0">
                            <a:latin typeface="Cambria Math" charset="0"/>
                          </a:rPr>
                          <m:t>𝑦</m:t>
                        </m:r>
                      </m:e>
                      <m:sub>
                        <m:r>
                          <a:rPr lang="en-US" altLang="ja-JP" b="0" i="1" smtClean="0">
                            <a:latin typeface="Cambria Math" charset="0"/>
                          </a:rPr>
                          <m:t>𝑖</m:t>
                        </m:r>
                      </m:sub>
                    </m:sSub>
                  </m:oMath>
                </a14:m>
                <a:r>
                  <a:rPr kumimoji="1" lang="en-US" altLang="ja-JP" dirty="0" smtClean="0"/>
                  <a:t>) </a:t>
                </a:r>
                <a:r>
                  <a:rPr kumimoji="1" lang="ja-JP" altLang="en-US" dirty="0" smtClean="0"/>
                  <a:t>の対応を学習</a:t>
                </a: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 x -&gt; y </a:t>
                </a:r>
                <a:r>
                  <a:rPr kumimoji="1" lang="ja-JP" altLang="en-US" dirty="0" smtClean="0"/>
                  <a:t>のマッピングとも言う</a:t>
                </a:r>
                <a:r>
                  <a:rPr kumimoji="1" lang="en-US" altLang="ja-JP" dirty="0" smtClean="0"/>
                  <a:t>)</a:t>
                </a:r>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350"/>
                </a:stretch>
              </a:blipFill>
            </p:spPr>
            <p:txBody>
              <a:bodyPr/>
              <a:lstStyle/>
              <a:p>
                <a:r>
                  <a:rPr lang="ja-JP" altLang="en-US">
                    <a:noFill/>
                  </a:rPr>
                  <a:t> </a:t>
                </a:r>
              </a:p>
            </p:txBody>
          </p:sp>
        </mc:Fallback>
      </mc:AlternateContent>
      <p:pic>
        <p:nvPicPr>
          <p:cNvPr id="4" name="Picture 3"/>
          <p:cNvPicPr>
            <a:picLocks noChangeAspect="1"/>
          </p:cNvPicPr>
          <p:nvPr/>
        </p:nvPicPr>
        <p:blipFill>
          <a:blip r:embed="rId3"/>
          <a:stretch>
            <a:fillRect/>
          </a:stretch>
        </p:blipFill>
        <p:spPr>
          <a:xfrm>
            <a:off x="6036592" y="1323258"/>
            <a:ext cx="4906728" cy="1878357"/>
          </a:xfrm>
          <a:prstGeom prst="rect">
            <a:avLst/>
          </a:prstGeom>
        </p:spPr>
      </p:pic>
      <p:pic>
        <p:nvPicPr>
          <p:cNvPr id="7" name="Picture 6"/>
          <p:cNvPicPr>
            <a:picLocks noChangeAspect="1"/>
          </p:cNvPicPr>
          <p:nvPr/>
        </p:nvPicPr>
        <p:blipFill>
          <a:blip r:embed="rId4"/>
          <a:stretch>
            <a:fillRect/>
          </a:stretch>
        </p:blipFill>
        <p:spPr>
          <a:xfrm>
            <a:off x="2982673" y="3991608"/>
            <a:ext cx="4673600" cy="1701800"/>
          </a:xfrm>
          <a:prstGeom prst="rect">
            <a:avLst/>
          </a:prstGeom>
        </p:spPr>
      </p:pic>
      <p:sp>
        <p:nvSpPr>
          <p:cNvPr id="8" name="Down Arrow 7"/>
          <p:cNvSpPr/>
          <p:nvPr/>
        </p:nvSpPr>
        <p:spPr>
          <a:xfrm>
            <a:off x="4731131" y="3311583"/>
            <a:ext cx="952500" cy="825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TextBox 8"/>
          <p:cNvSpPr txBox="1"/>
          <p:nvPr/>
        </p:nvSpPr>
        <p:spPr>
          <a:xfrm>
            <a:off x="2506929" y="5700768"/>
            <a:ext cx="6540573" cy="461665"/>
          </a:xfrm>
          <a:prstGeom prst="rect">
            <a:avLst/>
          </a:prstGeom>
          <a:noFill/>
        </p:spPr>
        <p:txBody>
          <a:bodyPr wrap="none" rtlCol="0">
            <a:spAutoFit/>
          </a:bodyPr>
          <a:lstStyle/>
          <a:p>
            <a:r>
              <a:rPr kumimoji="1" lang="ja-JP" altLang="en-US" sz="2400" dirty="0"/>
              <a:t>未知データに対する予測を可能にすることが目標</a:t>
            </a:r>
          </a:p>
        </p:txBody>
      </p:sp>
      <p:pic>
        <p:nvPicPr>
          <p:cNvPr id="5" name="Picture 4"/>
          <p:cNvPicPr>
            <a:picLocks noChangeAspect="1"/>
          </p:cNvPicPr>
          <p:nvPr/>
        </p:nvPicPr>
        <p:blipFill>
          <a:blip r:embed="rId5"/>
          <a:stretch>
            <a:fillRect/>
          </a:stretch>
        </p:blipFill>
        <p:spPr>
          <a:xfrm>
            <a:off x="4722574" y="4410707"/>
            <a:ext cx="1318463" cy="1150644"/>
          </a:xfrm>
          <a:prstGeom prst="rect">
            <a:avLst/>
          </a:prstGeom>
        </p:spPr>
      </p:pic>
      <p:sp>
        <p:nvSpPr>
          <p:cNvPr id="10" name="Rounded Rectangle 9"/>
          <p:cNvSpPr/>
          <p:nvPr/>
        </p:nvSpPr>
        <p:spPr>
          <a:xfrm>
            <a:off x="4794817" y="4483463"/>
            <a:ext cx="1246219" cy="923967"/>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2400" b="1" dirty="0"/>
              <a:t>Model</a:t>
            </a:r>
            <a:endParaRPr kumimoji="1" lang="ja-JP" altLang="en-US" b="1" dirty="0"/>
          </a:p>
        </p:txBody>
      </p:sp>
      <p:sp>
        <p:nvSpPr>
          <p:cNvPr id="11" name="Slide Number Placeholder 10"/>
          <p:cNvSpPr>
            <a:spLocks noGrp="1"/>
          </p:cNvSpPr>
          <p:nvPr>
            <p:ph type="sldNum" sz="quarter" idx="12"/>
          </p:nvPr>
        </p:nvSpPr>
        <p:spPr>
          <a:xfrm>
            <a:off x="9900460" y="6459787"/>
            <a:ext cx="1312025" cy="365125"/>
          </a:xfrm>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2386255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機械学習の基本</a:t>
            </a:r>
            <a:endParaRPr kumimoji="1" lang="ja-JP" altLang="en-US" dirty="0"/>
          </a:p>
        </p:txBody>
      </p:sp>
      <p:sp>
        <p:nvSpPr>
          <p:cNvPr id="3" name="Content Placeholder 2"/>
          <p:cNvSpPr>
            <a:spLocks noGrp="1"/>
          </p:cNvSpPr>
          <p:nvPr>
            <p:ph idx="1"/>
          </p:nvPr>
        </p:nvSpPr>
        <p:spPr/>
        <p:txBody>
          <a:bodyPr/>
          <a:lstStyle/>
          <a:p>
            <a:pPr marL="201163" lvl="1" indent="0">
              <a:buNone/>
            </a:pPr>
            <a:endParaRPr kumimoji="1" lang="ja-JP" altLang="en-US" dirty="0" smtClean="0"/>
          </a:p>
          <a:p>
            <a:pPr marL="658352" lvl="1" indent="-457189">
              <a:buFont typeface="+mj-lt"/>
              <a:buAutoNum type="arabicPeriod"/>
            </a:pPr>
            <a:r>
              <a:rPr lang="ja-JP" altLang="en-US" sz="2400" b="1" dirty="0"/>
              <a:t>入力データから人手で特徴量を設計、抽出</a:t>
            </a:r>
            <a:r>
              <a:rPr lang="ja-JP" altLang="en-US" sz="2400" b="1" dirty="0" smtClean="0"/>
              <a:t>する</a:t>
            </a:r>
            <a:endParaRPr lang="ja-JP" altLang="en-US" b="1" dirty="0"/>
          </a:p>
          <a:p>
            <a:pPr lvl="2"/>
            <a:r>
              <a:rPr lang="ja-JP" altLang="en-US" sz="2000" dirty="0" smtClean="0"/>
              <a:t>画像</a:t>
            </a:r>
            <a:r>
              <a:rPr lang="en-US" altLang="ja-JP" sz="2000" dirty="0"/>
              <a:t> </a:t>
            </a:r>
            <a:r>
              <a:rPr lang="en-US" altLang="ja-JP" sz="2000" dirty="0" smtClean="0"/>
              <a:t>: </a:t>
            </a:r>
            <a:r>
              <a:rPr lang="ja-JP" altLang="en-US" sz="2000" dirty="0" smtClean="0"/>
              <a:t>色・テクスチャ・輝度勾配</a:t>
            </a:r>
            <a:r>
              <a:rPr lang="en-US" altLang="ja-JP" sz="2000" dirty="0" smtClean="0"/>
              <a:t> etc..</a:t>
            </a:r>
            <a:endParaRPr lang="ja-JP" altLang="en-US" sz="2000" dirty="0" smtClean="0"/>
          </a:p>
          <a:p>
            <a:pPr lvl="2"/>
            <a:r>
              <a:rPr lang="ja-JP" altLang="en-US" sz="2000" dirty="0" smtClean="0"/>
              <a:t>音声</a:t>
            </a:r>
            <a:r>
              <a:rPr lang="en-US" altLang="ja-JP" sz="2000" dirty="0" smtClean="0"/>
              <a:t> : </a:t>
            </a:r>
            <a:r>
              <a:rPr lang="ja-JP" altLang="en-US" sz="2000" dirty="0" smtClean="0"/>
              <a:t>周波数解析</a:t>
            </a:r>
            <a:endParaRPr lang="en-US" altLang="ja-JP" sz="2000" dirty="0" smtClean="0"/>
          </a:p>
          <a:p>
            <a:pPr lvl="2"/>
            <a:r>
              <a:rPr lang="ja-JP" altLang="en-US" sz="2000" dirty="0" smtClean="0"/>
              <a:t>テキスト</a:t>
            </a:r>
            <a:r>
              <a:rPr lang="en-US" altLang="ja-JP" sz="2000" dirty="0" smtClean="0"/>
              <a:t> : </a:t>
            </a:r>
            <a:r>
              <a:rPr lang="ja-JP" altLang="en-US" sz="2000" dirty="0" smtClean="0"/>
              <a:t>似た</a:t>
            </a:r>
            <a:r>
              <a:rPr lang="ja-JP" altLang="en-US" sz="2000" dirty="0"/>
              <a:t>意味の言葉を集計</a:t>
            </a:r>
            <a:r>
              <a:rPr lang="ja-JP" altLang="en-US" sz="2000" dirty="0" smtClean="0"/>
              <a:t>したり</a:t>
            </a:r>
            <a:endParaRPr lang="en-US" altLang="ja-JP" sz="2000" dirty="0" smtClean="0"/>
          </a:p>
          <a:p>
            <a:pPr marL="540000" lvl="2" indent="0">
              <a:buNone/>
            </a:pPr>
            <a:endParaRPr lang="ja-JP" altLang="en-US" sz="2400" dirty="0"/>
          </a:p>
          <a:p>
            <a:pPr marL="658352" lvl="1" indent="-457189">
              <a:buFont typeface="+mj-lt"/>
              <a:buAutoNum type="arabicPeriod"/>
            </a:pPr>
            <a:r>
              <a:rPr lang="ja-JP" altLang="en-US" sz="2400" b="1" dirty="0" smtClean="0"/>
              <a:t>特徴量に対する学習・推論を行うモデルの学習</a:t>
            </a:r>
          </a:p>
          <a:p>
            <a:pPr lvl="2"/>
            <a:r>
              <a:rPr lang="ja-JP" altLang="en-US" sz="2000" dirty="0" smtClean="0"/>
              <a:t>線形</a:t>
            </a:r>
            <a:r>
              <a:rPr lang="ja-JP" altLang="en-US" sz="2000" dirty="0"/>
              <a:t>分離器</a:t>
            </a:r>
            <a:r>
              <a:rPr lang="en-US" altLang="ja-JP" sz="2000" dirty="0"/>
              <a:t> (SVM, Logistic</a:t>
            </a:r>
            <a:r>
              <a:rPr lang="ja-JP" altLang="en-US" sz="2000" dirty="0"/>
              <a:t>回帰</a:t>
            </a:r>
            <a:r>
              <a:rPr lang="en-US" altLang="ja-JP" sz="2000" dirty="0" smtClean="0"/>
              <a:t>)</a:t>
            </a:r>
            <a:endParaRPr lang="en-US" altLang="ja-JP" sz="2000" dirty="0"/>
          </a:p>
          <a:p>
            <a:pPr lvl="2"/>
            <a:r>
              <a:rPr lang="ja-JP" altLang="en-US" sz="2000" dirty="0" smtClean="0"/>
              <a:t>非線形</a:t>
            </a:r>
            <a:r>
              <a:rPr lang="ja-JP" altLang="en-US" sz="2000" dirty="0"/>
              <a:t>分離器</a:t>
            </a:r>
            <a:r>
              <a:rPr lang="en-US" altLang="ja-JP" sz="2000" dirty="0"/>
              <a:t> </a:t>
            </a:r>
            <a:r>
              <a:rPr lang="en-US" altLang="ja-JP" sz="2000" dirty="0" smtClean="0"/>
              <a:t>(</a:t>
            </a:r>
            <a:r>
              <a:rPr lang="ja-JP" altLang="en-US" sz="2000" dirty="0" smtClean="0"/>
              <a:t>決定木</a:t>
            </a:r>
            <a:r>
              <a:rPr lang="en-US" altLang="ja-JP" sz="2000" dirty="0" smtClean="0"/>
              <a:t>, Kernel</a:t>
            </a:r>
            <a:r>
              <a:rPr lang="ja-JP" altLang="en-US" sz="2000" dirty="0"/>
              <a:t>法</a:t>
            </a:r>
            <a:r>
              <a:rPr lang="en-US" altLang="ja-JP" sz="2000" dirty="0"/>
              <a:t>, Bayes</a:t>
            </a:r>
            <a:r>
              <a:rPr lang="ja-JP" altLang="en-US" sz="2000" dirty="0"/>
              <a:t>学習</a:t>
            </a:r>
            <a:r>
              <a:rPr lang="en-US" altLang="ja-JP" sz="2000" dirty="0"/>
              <a:t>)</a:t>
            </a:r>
            <a:endParaRPr lang="ja-JP" altLang="en-US" sz="2000" dirty="0"/>
          </a:p>
          <a:p>
            <a:pPr lvl="2"/>
            <a:r>
              <a:rPr lang="ja-JP" altLang="en-US" sz="2000" dirty="0"/>
              <a:t>サンプルベース</a:t>
            </a:r>
            <a:r>
              <a:rPr lang="en-US" altLang="ja-JP" sz="2000" dirty="0"/>
              <a:t> (</a:t>
            </a:r>
            <a:r>
              <a:rPr lang="en-US" altLang="ja-JP" sz="2000" dirty="0" err="1"/>
              <a:t>kNN</a:t>
            </a:r>
            <a:r>
              <a:rPr lang="en-US" altLang="ja-JP" sz="2000" dirty="0"/>
              <a:t>)</a:t>
            </a:r>
            <a:r>
              <a:rPr lang="ja-JP" altLang="en-US" dirty="0" smtClean="0"/>
              <a:t>	</a:t>
            </a:r>
            <a:endParaRPr lang="ja-JP" altLang="en-US" dirty="0"/>
          </a:p>
          <a:p>
            <a:pPr marL="581205" indent="-457189"/>
            <a:endParaRPr kumimoji="1" lang="ja-JP" altLang="en-US" dirty="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524183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Agenda</a:t>
            </a:r>
            <a:endParaRPr kumimoji="1" lang="ja-JP" altLang="en-US" dirty="0"/>
          </a:p>
        </p:txBody>
      </p:sp>
      <p:sp>
        <p:nvSpPr>
          <p:cNvPr id="3" name="Content Placeholder 2"/>
          <p:cNvSpPr>
            <a:spLocks noGrp="1"/>
          </p:cNvSpPr>
          <p:nvPr>
            <p:ph idx="1"/>
          </p:nvPr>
        </p:nvSpPr>
        <p:spPr/>
        <p:txBody>
          <a:bodyPr/>
          <a:lstStyle/>
          <a:p>
            <a:pPr marL="565200" indent="-457200">
              <a:buFont typeface="+mj-lt"/>
              <a:buAutoNum type="arabicPeriod"/>
            </a:pPr>
            <a:endParaRPr kumimoji="1" lang="en-US" altLang="ja-JP" dirty="0" smtClean="0"/>
          </a:p>
          <a:p>
            <a:pPr marL="565200" indent="-457200">
              <a:buFont typeface="+mj-lt"/>
              <a:buAutoNum type="arabicPeriod"/>
            </a:pPr>
            <a:r>
              <a:rPr lang="ja-JP" altLang="en-US" dirty="0" smtClean="0"/>
              <a:t>人工知能とは？</a:t>
            </a:r>
            <a:endParaRPr lang="en-US" altLang="ja-JP" dirty="0"/>
          </a:p>
          <a:p>
            <a:pPr marL="565200" indent="-457200">
              <a:buFont typeface="+mj-lt"/>
              <a:buAutoNum type="arabicPeriod"/>
            </a:pPr>
            <a:endParaRPr kumimoji="1" lang="en-US" altLang="ja-JP" dirty="0" smtClean="0"/>
          </a:p>
          <a:p>
            <a:pPr marL="565200" indent="-457200">
              <a:buFont typeface="+mj-lt"/>
              <a:buAutoNum type="arabicPeriod"/>
            </a:pPr>
            <a:r>
              <a:rPr kumimoji="1" lang="ja-JP" altLang="en-US" dirty="0" smtClean="0"/>
              <a:t>人工知能技術の歴史</a:t>
            </a:r>
            <a:endParaRPr kumimoji="1" lang="en-US" altLang="ja-JP" dirty="0" smtClean="0"/>
          </a:p>
          <a:p>
            <a:pPr marL="565200" indent="-457200">
              <a:buFont typeface="+mj-lt"/>
              <a:buAutoNum type="arabicPeriod"/>
            </a:pPr>
            <a:endParaRPr lang="en-US" altLang="ja-JP" dirty="0"/>
          </a:p>
          <a:p>
            <a:pPr marL="565200" indent="-457200">
              <a:buFont typeface="+mj-lt"/>
              <a:buAutoNum type="arabicPeriod"/>
            </a:pPr>
            <a:r>
              <a:rPr kumimoji="1" lang="ja-JP" altLang="en-US" dirty="0" smtClean="0"/>
              <a:t>近年の人工知能技術</a:t>
            </a:r>
            <a:r>
              <a:rPr kumimoji="1" lang="en-US" altLang="ja-JP" dirty="0" smtClean="0"/>
              <a:t> (</a:t>
            </a:r>
            <a:r>
              <a:rPr kumimoji="1" lang="ja-JP" altLang="en-US" dirty="0" smtClean="0"/>
              <a:t>主に機械学習</a:t>
            </a:r>
            <a:r>
              <a:rPr kumimoji="1" lang="en-US" altLang="ja-JP" dirty="0" smtClean="0"/>
              <a:t>) </a:t>
            </a:r>
            <a:r>
              <a:rPr kumimoji="1" lang="ja-JP" altLang="en-US" dirty="0" smtClean="0"/>
              <a:t>の基礎</a:t>
            </a:r>
            <a:endParaRPr kumimoji="1" lang="en-US" altLang="ja-JP" dirty="0" smtClean="0"/>
          </a:p>
          <a:p>
            <a:pPr marL="565200" indent="-457200">
              <a:buFont typeface="+mj-lt"/>
              <a:buAutoNum type="arabicPeriod"/>
            </a:pPr>
            <a:endParaRPr lang="en-US" altLang="ja-JP" dirty="0"/>
          </a:p>
          <a:p>
            <a:pPr marL="565200" indent="-457200">
              <a:buFont typeface="+mj-lt"/>
              <a:buAutoNum type="arabicPeriod"/>
            </a:pPr>
            <a:r>
              <a:rPr lang="ja-JP" altLang="en-US" dirty="0" smtClean="0"/>
              <a:t>産業へのインパクト</a:t>
            </a:r>
            <a:endParaRPr lang="en-US" altLang="ja-JP" dirty="0"/>
          </a:p>
          <a:p>
            <a:pPr marL="565200" indent="-457200">
              <a:buFont typeface="+mj-lt"/>
              <a:buAutoNum type="arabicPeriod"/>
            </a:pPr>
            <a:endParaRPr kumimoji="1" lang="ja-JP" altLang="en-US" dirty="0"/>
          </a:p>
        </p:txBody>
      </p:sp>
    </p:spTree>
    <p:extLst>
      <p:ext uri="{BB962C8B-B14F-4D97-AF65-F5344CB8AC3E}">
        <p14:creationId xmlns:p14="http://schemas.microsoft.com/office/powerpoint/2010/main" val="688852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機械学習の基本</a:t>
            </a:r>
            <a:endParaRPr kumimoji="1" lang="ja-JP" altLang="en-US" dirty="0"/>
          </a:p>
        </p:txBody>
      </p:sp>
      <p:pic>
        <p:nvPicPr>
          <p:cNvPr id="41" name="Picture 40"/>
          <p:cNvPicPr>
            <a:picLocks noChangeAspect="1"/>
          </p:cNvPicPr>
          <p:nvPr/>
        </p:nvPicPr>
        <p:blipFill>
          <a:blip r:embed="rId2"/>
          <a:stretch>
            <a:fillRect/>
          </a:stretch>
        </p:blipFill>
        <p:spPr>
          <a:xfrm>
            <a:off x="3983010" y="2311784"/>
            <a:ext cx="1777393" cy="995341"/>
          </a:xfrm>
          <a:prstGeom prst="rect">
            <a:avLst/>
          </a:prstGeom>
        </p:spPr>
      </p:pic>
      <p:sp>
        <p:nvSpPr>
          <p:cNvPr id="45" name="Oval 44"/>
          <p:cNvSpPr/>
          <p:nvPr/>
        </p:nvSpPr>
        <p:spPr>
          <a:xfrm>
            <a:off x="4240299" y="4361924"/>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Oval 45"/>
          <p:cNvSpPr/>
          <p:nvPr/>
        </p:nvSpPr>
        <p:spPr>
          <a:xfrm>
            <a:off x="3681413" y="4426744"/>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Oval 46"/>
          <p:cNvSpPr/>
          <p:nvPr/>
        </p:nvSpPr>
        <p:spPr>
          <a:xfrm>
            <a:off x="4571670" y="4742493"/>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Oval 47"/>
          <p:cNvSpPr/>
          <p:nvPr/>
        </p:nvSpPr>
        <p:spPr>
          <a:xfrm>
            <a:off x="4092402" y="3876673"/>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Oval 48"/>
          <p:cNvSpPr/>
          <p:nvPr/>
        </p:nvSpPr>
        <p:spPr>
          <a:xfrm>
            <a:off x="4771695" y="4045743"/>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val 58"/>
          <p:cNvSpPr/>
          <p:nvPr/>
        </p:nvSpPr>
        <p:spPr>
          <a:xfrm>
            <a:off x="6252839" y="419814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Oval 59"/>
          <p:cNvSpPr/>
          <p:nvPr/>
        </p:nvSpPr>
        <p:spPr>
          <a:xfrm>
            <a:off x="6676378" y="406772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6962451" y="4209524"/>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6586214" y="4874418"/>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7214864" y="468772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7014839" y="5403055"/>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7628885" y="4134398"/>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7914958" y="4276199"/>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7538721" y="494109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3670889" y="5012979"/>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5118689" y="4612482"/>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3915044" y="5490205"/>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4663086" y="5346374"/>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Straight Arrow Connector 72"/>
          <p:cNvCxnSpPr/>
          <p:nvPr/>
        </p:nvCxnSpPr>
        <p:spPr>
          <a:xfrm flipH="1">
            <a:off x="4440324" y="3458530"/>
            <a:ext cx="678365" cy="817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p:cNvCxnSpPr>
            <a:endCxn id="66" idx="7"/>
          </p:cNvCxnSpPr>
          <p:nvPr/>
        </p:nvCxnSpPr>
        <p:spPr>
          <a:xfrm flipH="1">
            <a:off x="8085690" y="3720723"/>
            <a:ext cx="729698" cy="582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Content Placeholder 2"/>
          <p:cNvSpPr>
            <a:spLocks noGrp="1"/>
          </p:cNvSpPr>
          <p:nvPr>
            <p:ph idx="1"/>
          </p:nvPr>
        </p:nvSpPr>
        <p:spPr>
          <a:xfrm>
            <a:off x="297992" y="1483583"/>
            <a:ext cx="10189033" cy="711060"/>
          </a:xfrm>
        </p:spPr>
        <p:txBody>
          <a:bodyPr>
            <a:normAutofit/>
          </a:bodyPr>
          <a:lstStyle/>
          <a:p>
            <a:pPr marL="201163" lvl="1" indent="0">
              <a:buNone/>
            </a:pPr>
            <a:r>
              <a:rPr lang="ja-JP" altLang="en-US" sz="2400" b="1" dirty="0" smtClean="0"/>
              <a:t>入力</a:t>
            </a:r>
            <a:r>
              <a:rPr lang="ja-JP" altLang="en-US" sz="2400" b="1" dirty="0"/>
              <a:t>データから人手で特徴量を設計、</a:t>
            </a:r>
            <a:r>
              <a:rPr lang="ja-JP" altLang="en-US" sz="2400" b="1" dirty="0" smtClean="0"/>
              <a:t>抽出</a:t>
            </a:r>
            <a:r>
              <a:rPr lang="en-US" altLang="ja-JP" sz="2400" b="1" dirty="0" smtClean="0"/>
              <a:t> (</a:t>
            </a:r>
            <a:r>
              <a:rPr lang="ja-JP" altLang="en-US" sz="2400" b="1" dirty="0" smtClean="0"/>
              <a:t>例えばここでは</a:t>
            </a:r>
            <a:r>
              <a:rPr lang="en-US" altLang="ja-JP" sz="2400" b="1" dirty="0" smtClean="0"/>
              <a:t>2</a:t>
            </a:r>
            <a:r>
              <a:rPr lang="ja-JP" altLang="en-US" sz="2400" b="1" dirty="0" smtClean="0"/>
              <a:t>次元の特徴量</a:t>
            </a:r>
            <a:r>
              <a:rPr lang="en-US" altLang="ja-JP" sz="2400" b="1" dirty="0" smtClean="0"/>
              <a:t>)</a:t>
            </a:r>
            <a:endParaRPr lang="ja-JP" altLang="en-US" b="1" dirty="0"/>
          </a:p>
        </p:txBody>
      </p:sp>
      <p:cxnSp>
        <p:nvCxnSpPr>
          <p:cNvPr id="82" name="Straight Arrow Connector 81"/>
          <p:cNvCxnSpPr/>
          <p:nvPr/>
        </p:nvCxnSpPr>
        <p:spPr>
          <a:xfrm>
            <a:off x="2300288" y="5886450"/>
            <a:ext cx="63579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p:cNvCxnSpPr/>
          <p:nvPr/>
        </p:nvCxnSpPr>
        <p:spPr>
          <a:xfrm flipH="1" flipV="1">
            <a:off x="2836870" y="2194643"/>
            <a:ext cx="23827" cy="4120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TextBox 86"/>
          <p:cNvSpPr txBox="1"/>
          <p:nvPr/>
        </p:nvSpPr>
        <p:spPr>
          <a:xfrm>
            <a:off x="2511358" y="5532112"/>
            <a:ext cx="301686" cy="369332"/>
          </a:xfrm>
          <a:prstGeom prst="rect">
            <a:avLst/>
          </a:prstGeom>
          <a:noFill/>
        </p:spPr>
        <p:txBody>
          <a:bodyPr wrap="none" rtlCol="0">
            <a:spAutoFit/>
          </a:bodyPr>
          <a:lstStyle/>
          <a:p>
            <a:r>
              <a:rPr kumimoji="1" lang="en-US" altLang="ja-JP" smtClean="0"/>
              <a:t>0</a:t>
            </a:r>
            <a:endParaRPr kumimoji="1" lang="ja-JP" altLang="en-US" dirty="0"/>
          </a:p>
        </p:txBody>
      </p:sp>
      <p:pic>
        <p:nvPicPr>
          <p:cNvPr id="30" name="Picture 29"/>
          <p:cNvPicPr>
            <a:picLocks noChangeAspect="1"/>
          </p:cNvPicPr>
          <p:nvPr/>
        </p:nvPicPr>
        <p:blipFill>
          <a:blip r:embed="rId3"/>
          <a:stretch>
            <a:fillRect/>
          </a:stretch>
        </p:blipFill>
        <p:spPr>
          <a:xfrm>
            <a:off x="9015018" y="2672062"/>
            <a:ext cx="1682599" cy="1048661"/>
          </a:xfrm>
          <a:prstGeom prst="rect">
            <a:avLst/>
          </a:prstGeom>
        </p:spPr>
      </p:pic>
    </p:spTree>
    <p:extLst>
      <p:ext uri="{BB962C8B-B14F-4D97-AF65-F5344CB8AC3E}">
        <p14:creationId xmlns:p14="http://schemas.microsoft.com/office/powerpoint/2010/main" val="2137143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機械学習の基本</a:t>
            </a:r>
            <a:endParaRPr kumimoji="1" lang="ja-JP" altLang="en-US" dirty="0"/>
          </a:p>
        </p:txBody>
      </p:sp>
      <p:pic>
        <p:nvPicPr>
          <p:cNvPr id="41" name="Picture 40"/>
          <p:cNvPicPr>
            <a:picLocks noChangeAspect="1"/>
          </p:cNvPicPr>
          <p:nvPr/>
        </p:nvPicPr>
        <p:blipFill>
          <a:blip r:embed="rId2"/>
          <a:stretch>
            <a:fillRect/>
          </a:stretch>
        </p:blipFill>
        <p:spPr>
          <a:xfrm>
            <a:off x="3983010" y="2311784"/>
            <a:ext cx="1777393" cy="995341"/>
          </a:xfrm>
          <a:prstGeom prst="rect">
            <a:avLst/>
          </a:prstGeom>
        </p:spPr>
      </p:pic>
      <p:sp>
        <p:nvSpPr>
          <p:cNvPr id="45" name="Oval 44"/>
          <p:cNvSpPr/>
          <p:nvPr/>
        </p:nvSpPr>
        <p:spPr>
          <a:xfrm>
            <a:off x="4240299" y="4361924"/>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Oval 45"/>
          <p:cNvSpPr/>
          <p:nvPr/>
        </p:nvSpPr>
        <p:spPr>
          <a:xfrm>
            <a:off x="3681413" y="4426744"/>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Oval 46"/>
          <p:cNvSpPr/>
          <p:nvPr/>
        </p:nvSpPr>
        <p:spPr>
          <a:xfrm>
            <a:off x="4571670" y="4742493"/>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Oval 47"/>
          <p:cNvSpPr/>
          <p:nvPr/>
        </p:nvSpPr>
        <p:spPr>
          <a:xfrm>
            <a:off x="4092402" y="3876673"/>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Oval 48"/>
          <p:cNvSpPr/>
          <p:nvPr/>
        </p:nvSpPr>
        <p:spPr>
          <a:xfrm>
            <a:off x="4771695" y="4045743"/>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val 58"/>
          <p:cNvSpPr/>
          <p:nvPr/>
        </p:nvSpPr>
        <p:spPr>
          <a:xfrm>
            <a:off x="6252839" y="419814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Oval 59"/>
          <p:cNvSpPr/>
          <p:nvPr/>
        </p:nvSpPr>
        <p:spPr>
          <a:xfrm>
            <a:off x="6676378" y="406772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6962451" y="4209524"/>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6586214" y="4874418"/>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7214864" y="468772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7014839" y="5403055"/>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7628885" y="4134398"/>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7914958" y="4276199"/>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7538721" y="494109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3670889" y="5012979"/>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5118689" y="4612482"/>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3915044" y="5490205"/>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4663086" y="5346374"/>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Straight Arrow Connector 72"/>
          <p:cNvCxnSpPr/>
          <p:nvPr/>
        </p:nvCxnSpPr>
        <p:spPr>
          <a:xfrm flipH="1">
            <a:off x="4440324" y="3458530"/>
            <a:ext cx="678365" cy="817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Content Placeholder 2"/>
          <p:cNvSpPr>
            <a:spLocks noGrp="1"/>
          </p:cNvSpPr>
          <p:nvPr>
            <p:ph idx="1"/>
          </p:nvPr>
        </p:nvSpPr>
        <p:spPr>
          <a:xfrm>
            <a:off x="297991" y="1483583"/>
            <a:ext cx="10203321" cy="711060"/>
          </a:xfrm>
        </p:spPr>
        <p:txBody>
          <a:bodyPr>
            <a:normAutofit/>
          </a:bodyPr>
          <a:lstStyle/>
          <a:p>
            <a:pPr marL="201163" lvl="1" indent="0">
              <a:buNone/>
            </a:pPr>
            <a:r>
              <a:rPr lang="ja-JP" altLang="en-US" sz="2400" b="1" dirty="0"/>
              <a:t>特徴量に対する学習・推論を行うモデルの</a:t>
            </a:r>
            <a:r>
              <a:rPr lang="ja-JP" altLang="en-US" sz="2400" b="1" dirty="0" smtClean="0"/>
              <a:t>学習</a:t>
            </a:r>
            <a:r>
              <a:rPr lang="en-US" altLang="ja-JP" sz="2400" b="1" dirty="0" smtClean="0"/>
              <a:t> </a:t>
            </a:r>
            <a:r>
              <a:rPr lang="ja-JP" altLang="en-US" sz="2400" b="1" dirty="0" smtClean="0"/>
              <a:t>（この場合、どう線を引くか</a:t>
            </a:r>
            <a:r>
              <a:rPr lang="en-US" altLang="ja-JP" sz="2400" b="1" dirty="0" smtClean="0"/>
              <a:t>)</a:t>
            </a:r>
            <a:endParaRPr lang="ja-JP" altLang="en-US" sz="2400" b="1" dirty="0"/>
          </a:p>
        </p:txBody>
      </p:sp>
      <p:cxnSp>
        <p:nvCxnSpPr>
          <p:cNvPr id="82" name="Straight Arrow Connector 81"/>
          <p:cNvCxnSpPr/>
          <p:nvPr/>
        </p:nvCxnSpPr>
        <p:spPr>
          <a:xfrm>
            <a:off x="2300288" y="5886450"/>
            <a:ext cx="63579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p:cNvCxnSpPr/>
          <p:nvPr/>
        </p:nvCxnSpPr>
        <p:spPr>
          <a:xfrm flipH="1" flipV="1">
            <a:off x="2836870" y="2194643"/>
            <a:ext cx="23827" cy="4120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TextBox 86"/>
          <p:cNvSpPr txBox="1"/>
          <p:nvPr/>
        </p:nvSpPr>
        <p:spPr>
          <a:xfrm>
            <a:off x="2511358" y="5532112"/>
            <a:ext cx="301686" cy="369332"/>
          </a:xfrm>
          <a:prstGeom prst="rect">
            <a:avLst/>
          </a:prstGeom>
          <a:noFill/>
        </p:spPr>
        <p:txBody>
          <a:bodyPr wrap="none" rtlCol="0">
            <a:spAutoFit/>
          </a:bodyPr>
          <a:lstStyle/>
          <a:p>
            <a:r>
              <a:rPr kumimoji="1" lang="en-US" altLang="ja-JP" smtClean="0"/>
              <a:t>0</a:t>
            </a:r>
            <a:endParaRPr kumimoji="1" lang="ja-JP" altLang="en-US" dirty="0"/>
          </a:p>
        </p:txBody>
      </p:sp>
      <p:cxnSp>
        <p:nvCxnSpPr>
          <p:cNvPr id="4" name="Straight Connector 3"/>
          <p:cNvCxnSpPr/>
          <p:nvPr/>
        </p:nvCxnSpPr>
        <p:spPr>
          <a:xfrm flipH="1">
            <a:off x="5600700" y="2500309"/>
            <a:ext cx="457200" cy="3700464"/>
          </a:xfrm>
          <a:prstGeom prst="line">
            <a:avLst/>
          </a:prstGeom>
        </p:spPr>
        <p:style>
          <a:lnRef idx="3">
            <a:schemeClr val="accent4"/>
          </a:lnRef>
          <a:fillRef idx="0">
            <a:schemeClr val="accent4"/>
          </a:fillRef>
          <a:effectRef idx="2">
            <a:schemeClr val="accent4"/>
          </a:effectRef>
          <a:fontRef idx="minor">
            <a:schemeClr val="tx1"/>
          </a:fontRef>
        </p:style>
      </p:cxnSp>
      <p:sp>
        <p:nvSpPr>
          <p:cNvPr id="5" name="TextBox 4"/>
          <p:cNvSpPr txBox="1"/>
          <p:nvPr/>
        </p:nvSpPr>
        <p:spPr>
          <a:xfrm>
            <a:off x="6206989" y="2357065"/>
            <a:ext cx="1919115" cy="646331"/>
          </a:xfrm>
          <a:prstGeom prst="rect">
            <a:avLst/>
          </a:prstGeom>
          <a:noFill/>
        </p:spPr>
        <p:txBody>
          <a:bodyPr wrap="none" rtlCol="0">
            <a:spAutoFit/>
          </a:bodyPr>
          <a:lstStyle/>
          <a:p>
            <a:r>
              <a:rPr kumimoji="1" lang="ja-JP" altLang="en-US" dirty="0" smtClean="0"/>
              <a:t>線形識別器</a:t>
            </a:r>
            <a:endParaRPr kumimoji="1" lang="en-US" altLang="ja-JP" dirty="0" smtClean="0"/>
          </a:p>
          <a:p>
            <a:r>
              <a:rPr kumimoji="1" lang="ja-JP" altLang="en-US" dirty="0" smtClean="0"/>
              <a:t>（非線形なら曲線</a:t>
            </a:r>
            <a:r>
              <a:rPr kumimoji="1" lang="en-US" altLang="ja-JP" dirty="0" smtClean="0"/>
              <a:t>)</a:t>
            </a:r>
            <a:endParaRPr kumimoji="1" lang="ja-JP" altLang="en-US" dirty="0"/>
          </a:p>
        </p:txBody>
      </p:sp>
      <p:cxnSp>
        <p:nvCxnSpPr>
          <p:cNvPr id="32" name="Straight Arrow Connector 31"/>
          <p:cNvCxnSpPr/>
          <p:nvPr/>
        </p:nvCxnSpPr>
        <p:spPr>
          <a:xfrm flipH="1">
            <a:off x="8085690" y="3720723"/>
            <a:ext cx="729698" cy="582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3" name="Picture 32"/>
          <p:cNvPicPr>
            <a:picLocks noChangeAspect="1"/>
          </p:cNvPicPr>
          <p:nvPr/>
        </p:nvPicPr>
        <p:blipFill>
          <a:blip r:embed="rId3"/>
          <a:stretch>
            <a:fillRect/>
          </a:stretch>
        </p:blipFill>
        <p:spPr>
          <a:xfrm>
            <a:off x="9015018" y="2672062"/>
            <a:ext cx="1682599" cy="1048661"/>
          </a:xfrm>
          <a:prstGeom prst="rect">
            <a:avLst/>
          </a:prstGeom>
        </p:spPr>
      </p:pic>
    </p:spTree>
    <p:extLst>
      <p:ext uri="{BB962C8B-B14F-4D97-AF65-F5344CB8AC3E}">
        <p14:creationId xmlns:p14="http://schemas.microsoft.com/office/powerpoint/2010/main" val="17613491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機械学習の基本</a:t>
            </a:r>
            <a:endParaRPr kumimoji="1" lang="ja-JP" altLang="en-US" dirty="0"/>
          </a:p>
        </p:txBody>
      </p:sp>
      <p:pic>
        <p:nvPicPr>
          <p:cNvPr id="41" name="Picture 40"/>
          <p:cNvPicPr>
            <a:picLocks noChangeAspect="1"/>
          </p:cNvPicPr>
          <p:nvPr/>
        </p:nvPicPr>
        <p:blipFill>
          <a:blip r:embed="rId2"/>
          <a:stretch>
            <a:fillRect/>
          </a:stretch>
        </p:blipFill>
        <p:spPr>
          <a:xfrm>
            <a:off x="3983010" y="2311784"/>
            <a:ext cx="1777393" cy="995341"/>
          </a:xfrm>
          <a:prstGeom prst="rect">
            <a:avLst/>
          </a:prstGeom>
        </p:spPr>
      </p:pic>
      <p:sp>
        <p:nvSpPr>
          <p:cNvPr id="45" name="Oval 44"/>
          <p:cNvSpPr/>
          <p:nvPr/>
        </p:nvSpPr>
        <p:spPr>
          <a:xfrm>
            <a:off x="4240299" y="4361924"/>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Oval 45"/>
          <p:cNvSpPr/>
          <p:nvPr/>
        </p:nvSpPr>
        <p:spPr>
          <a:xfrm>
            <a:off x="3681413" y="4426744"/>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Oval 46"/>
          <p:cNvSpPr/>
          <p:nvPr/>
        </p:nvSpPr>
        <p:spPr>
          <a:xfrm>
            <a:off x="4571670" y="4742493"/>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Oval 47"/>
          <p:cNvSpPr/>
          <p:nvPr/>
        </p:nvSpPr>
        <p:spPr>
          <a:xfrm>
            <a:off x="4092402" y="3876673"/>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Oval 48"/>
          <p:cNvSpPr/>
          <p:nvPr/>
        </p:nvSpPr>
        <p:spPr>
          <a:xfrm>
            <a:off x="4771695" y="4045743"/>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Oval 58"/>
          <p:cNvSpPr/>
          <p:nvPr/>
        </p:nvSpPr>
        <p:spPr>
          <a:xfrm>
            <a:off x="6252839" y="419814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Oval 59"/>
          <p:cNvSpPr/>
          <p:nvPr/>
        </p:nvSpPr>
        <p:spPr>
          <a:xfrm>
            <a:off x="6676378" y="406772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Oval 60"/>
          <p:cNvSpPr/>
          <p:nvPr/>
        </p:nvSpPr>
        <p:spPr>
          <a:xfrm>
            <a:off x="6962451" y="4209524"/>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Oval 61"/>
          <p:cNvSpPr/>
          <p:nvPr/>
        </p:nvSpPr>
        <p:spPr>
          <a:xfrm>
            <a:off x="6586214" y="4874418"/>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Oval 62"/>
          <p:cNvSpPr/>
          <p:nvPr/>
        </p:nvSpPr>
        <p:spPr>
          <a:xfrm>
            <a:off x="7214864" y="468772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Oval 63"/>
          <p:cNvSpPr/>
          <p:nvPr/>
        </p:nvSpPr>
        <p:spPr>
          <a:xfrm>
            <a:off x="7014839" y="5403055"/>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Oval 64"/>
          <p:cNvSpPr/>
          <p:nvPr/>
        </p:nvSpPr>
        <p:spPr>
          <a:xfrm>
            <a:off x="7628885" y="4134398"/>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Oval 65"/>
          <p:cNvSpPr/>
          <p:nvPr/>
        </p:nvSpPr>
        <p:spPr>
          <a:xfrm>
            <a:off x="7914958" y="4276199"/>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Oval 66"/>
          <p:cNvSpPr/>
          <p:nvPr/>
        </p:nvSpPr>
        <p:spPr>
          <a:xfrm>
            <a:off x="7538721" y="4941093"/>
            <a:ext cx="200025"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Oval 67"/>
          <p:cNvSpPr/>
          <p:nvPr/>
        </p:nvSpPr>
        <p:spPr>
          <a:xfrm>
            <a:off x="3670889" y="5012979"/>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Oval 68"/>
          <p:cNvSpPr/>
          <p:nvPr/>
        </p:nvSpPr>
        <p:spPr>
          <a:xfrm>
            <a:off x="5118689" y="4612482"/>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Oval 69"/>
          <p:cNvSpPr/>
          <p:nvPr/>
        </p:nvSpPr>
        <p:spPr>
          <a:xfrm>
            <a:off x="3915044" y="5490205"/>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Oval 70"/>
          <p:cNvSpPr/>
          <p:nvPr/>
        </p:nvSpPr>
        <p:spPr>
          <a:xfrm>
            <a:off x="4663086" y="5346374"/>
            <a:ext cx="200025" cy="185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Straight Arrow Connector 72"/>
          <p:cNvCxnSpPr/>
          <p:nvPr/>
        </p:nvCxnSpPr>
        <p:spPr>
          <a:xfrm flipH="1">
            <a:off x="4440324" y="3458530"/>
            <a:ext cx="678365" cy="817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Content Placeholder 2"/>
          <p:cNvSpPr>
            <a:spLocks noGrp="1"/>
          </p:cNvSpPr>
          <p:nvPr>
            <p:ph idx="1"/>
          </p:nvPr>
        </p:nvSpPr>
        <p:spPr>
          <a:xfrm>
            <a:off x="297992" y="1483583"/>
            <a:ext cx="6732807" cy="711060"/>
          </a:xfrm>
        </p:spPr>
        <p:txBody>
          <a:bodyPr>
            <a:normAutofit/>
          </a:bodyPr>
          <a:lstStyle/>
          <a:p>
            <a:pPr marL="201163" lvl="1" indent="0">
              <a:buNone/>
            </a:pPr>
            <a:r>
              <a:rPr lang="ja-JP" altLang="en-US" sz="2400" b="1" dirty="0" smtClean="0"/>
              <a:t>未知データに対する推論</a:t>
            </a:r>
            <a:endParaRPr lang="ja-JP" altLang="en-US" sz="2400" b="1" dirty="0"/>
          </a:p>
        </p:txBody>
      </p:sp>
      <p:cxnSp>
        <p:nvCxnSpPr>
          <p:cNvPr id="82" name="Straight Arrow Connector 81"/>
          <p:cNvCxnSpPr/>
          <p:nvPr/>
        </p:nvCxnSpPr>
        <p:spPr>
          <a:xfrm>
            <a:off x="2300288" y="5886450"/>
            <a:ext cx="63579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p:cNvCxnSpPr/>
          <p:nvPr/>
        </p:nvCxnSpPr>
        <p:spPr>
          <a:xfrm flipH="1" flipV="1">
            <a:off x="2836870" y="2194643"/>
            <a:ext cx="23827" cy="4120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TextBox 86"/>
          <p:cNvSpPr txBox="1"/>
          <p:nvPr/>
        </p:nvSpPr>
        <p:spPr>
          <a:xfrm>
            <a:off x="2511358" y="5532112"/>
            <a:ext cx="301686" cy="369332"/>
          </a:xfrm>
          <a:prstGeom prst="rect">
            <a:avLst/>
          </a:prstGeom>
          <a:noFill/>
        </p:spPr>
        <p:txBody>
          <a:bodyPr wrap="none" rtlCol="0">
            <a:spAutoFit/>
          </a:bodyPr>
          <a:lstStyle/>
          <a:p>
            <a:r>
              <a:rPr kumimoji="1" lang="en-US" altLang="ja-JP" smtClean="0"/>
              <a:t>0</a:t>
            </a:r>
            <a:endParaRPr kumimoji="1" lang="ja-JP" altLang="en-US" dirty="0"/>
          </a:p>
        </p:txBody>
      </p:sp>
      <p:cxnSp>
        <p:nvCxnSpPr>
          <p:cNvPr id="4" name="Straight Connector 3"/>
          <p:cNvCxnSpPr/>
          <p:nvPr/>
        </p:nvCxnSpPr>
        <p:spPr>
          <a:xfrm flipH="1">
            <a:off x="5600700" y="2471733"/>
            <a:ext cx="457200" cy="3700464"/>
          </a:xfrm>
          <a:prstGeom prst="line">
            <a:avLst/>
          </a:prstGeom>
        </p:spPr>
        <p:style>
          <a:lnRef idx="3">
            <a:schemeClr val="accent4"/>
          </a:lnRef>
          <a:fillRef idx="0">
            <a:schemeClr val="accent4"/>
          </a:fillRef>
          <a:effectRef idx="2">
            <a:schemeClr val="accent4"/>
          </a:effectRef>
          <a:fontRef idx="minor">
            <a:schemeClr val="tx1"/>
          </a:fontRef>
        </p:style>
      </p:cxnSp>
      <p:pic>
        <p:nvPicPr>
          <p:cNvPr id="31" name="Picture 30"/>
          <p:cNvPicPr>
            <a:picLocks noChangeAspect="1"/>
          </p:cNvPicPr>
          <p:nvPr/>
        </p:nvPicPr>
        <p:blipFill>
          <a:blip r:embed="rId3"/>
          <a:stretch>
            <a:fillRect/>
          </a:stretch>
        </p:blipFill>
        <p:spPr>
          <a:xfrm>
            <a:off x="591483" y="3257149"/>
            <a:ext cx="1687931" cy="1264318"/>
          </a:xfrm>
          <a:prstGeom prst="rect">
            <a:avLst/>
          </a:prstGeom>
        </p:spPr>
      </p:pic>
      <p:cxnSp>
        <p:nvCxnSpPr>
          <p:cNvPr id="32" name="Straight Arrow Connector 31"/>
          <p:cNvCxnSpPr>
            <a:endCxn id="35" idx="2"/>
          </p:cNvCxnSpPr>
          <p:nvPr/>
        </p:nvCxnSpPr>
        <p:spPr>
          <a:xfrm>
            <a:off x="2200592" y="4369068"/>
            <a:ext cx="3166415" cy="1036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Oval 34"/>
          <p:cNvSpPr/>
          <p:nvPr/>
        </p:nvSpPr>
        <p:spPr>
          <a:xfrm>
            <a:off x="5367007" y="5312579"/>
            <a:ext cx="200025" cy="18573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TextBox 7"/>
          <p:cNvSpPr txBox="1"/>
          <p:nvPr/>
        </p:nvSpPr>
        <p:spPr>
          <a:xfrm>
            <a:off x="4877431" y="4827867"/>
            <a:ext cx="1444626" cy="369332"/>
          </a:xfrm>
          <a:prstGeom prst="rect">
            <a:avLst/>
          </a:prstGeom>
          <a:noFill/>
        </p:spPr>
        <p:txBody>
          <a:bodyPr wrap="none" rtlCol="0">
            <a:spAutoFit/>
          </a:bodyPr>
          <a:lstStyle/>
          <a:p>
            <a:r>
              <a:rPr kumimoji="1" lang="ja-JP" altLang="en-US" smtClean="0"/>
              <a:t>犬じゃない？</a:t>
            </a:r>
            <a:endParaRPr kumimoji="1" lang="ja-JP" altLang="en-US"/>
          </a:p>
        </p:txBody>
      </p:sp>
      <p:cxnSp>
        <p:nvCxnSpPr>
          <p:cNvPr id="36" name="Straight Arrow Connector 35"/>
          <p:cNvCxnSpPr/>
          <p:nvPr/>
        </p:nvCxnSpPr>
        <p:spPr>
          <a:xfrm flipH="1">
            <a:off x="8085690" y="3720723"/>
            <a:ext cx="729698" cy="582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7" name="Picture 36"/>
          <p:cNvPicPr>
            <a:picLocks noChangeAspect="1"/>
          </p:cNvPicPr>
          <p:nvPr/>
        </p:nvPicPr>
        <p:blipFill>
          <a:blip r:embed="rId4"/>
          <a:stretch>
            <a:fillRect/>
          </a:stretch>
        </p:blipFill>
        <p:spPr>
          <a:xfrm>
            <a:off x="9015018" y="2672062"/>
            <a:ext cx="1682599" cy="1048661"/>
          </a:xfrm>
          <a:prstGeom prst="rect">
            <a:avLst/>
          </a:prstGeom>
        </p:spPr>
      </p:pic>
    </p:spTree>
    <p:extLst>
      <p:ext uri="{BB962C8B-B14F-4D97-AF65-F5344CB8AC3E}">
        <p14:creationId xmlns:p14="http://schemas.microsoft.com/office/powerpoint/2010/main" val="949708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例</a:t>
            </a:r>
            <a:r>
              <a:rPr kumimoji="1" lang="en-US" altLang="ja-JP" dirty="0" smtClean="0"/>
              <a:t> : </a:t>
            </a:r>
            <a:r>
              <a:rPr kumimoji="1" lang="ja-JP" altLang="en-US" dirty="0" smtClean="0"/>
              <a:t>一般画像認識</a:t>
            </a:r>
            <a:endParaRPr kumimoji="1" lang="ja-JP" altLang="en-US" dirty="0"/>
          </a:p>
        </p:txBody>
      </p:sp>
      <p:pic>
        <p:nvPicPr>
          <p:cNvPr id="4" name="Content Placeholder 3"/>
          <p:cNvPicPr>
            <a:picLocks noGrp="1" noChangeAspect="1"/>
          </p:cNvPicPr>
          <p:nvPr>
            <p:ph idx="1"/>
          </p:nvPr>
        </p:nvPicPr>
        <p:blipFill>
          <a:blip r:embed="rId3"/>
          <a:stretch>
            <a:fillRect/>
          </a:stretch>
        </p:blipFill>
        <p:spPr>
          <a:xfrm>
            <a:off x="913939" y="1913545"/>
            <a:ext cx="10140919" cy="3010891"/>
          </a:xfrm>
          <a:prstGeom prst="rect">
            <a:avLst/>
          </a:prstGeom>
        </p:spPr>
      </p:pic>
      <p:sp>
        <p:nvSpPr>
          <p:cNvPr id="3" name="TextBox 2"/>
          <p:cNvSpPr txBox="1"/>
          <p:nvPr/>
        </p:nvSpPr>
        <p:spPr>
          <a:xfrm>
            <a:off x="2159751" y="4924436"/>
            <a:ext cx="3251211" cy="1077218"/>
          </a:xfrm>
          <a:prstGeom prst="rect">
            <a:avLst/>
          </a:prstGeom>
          <a:noFill/>
        </p:spPr>
        <p:txBody>
          <a:bodyPr wrap="none" rtlCol="0">
            <a:spAutoFit/>
          </a:bodyPr>
          <a:lstStyle/>
          <a:p>
            <a:pPr marL="285750" indent="-285750">
              <a:buFont typeface="Arial" charset="0"/>
              <a:buChar char="•"/>
            </a:pPr>
            <a:r>
              <a:rPr kumimoji="1" lang="ja-JP" altLang="en-US" sz="1600" dirty="0" smtClean="0">
                <a:solidFill>
                  <a:schemeClr val="tx1">
                    <a:lumMod val="75000"/>
                    <a:lumOff val="25000"/>
                  </a:schemeClr>
                </a:solidFill>
              </a:rPr>
              <a:t>明るさの変化量で物体の形状が</a:t>
            </a:r>
            <a:r>
              <a:rPr kumimoji="1" lang="en-US" altLang="ja-JP" sz="1600" dirty="0" smtClean="0">
                <a:solidFill>
                  <a:schemeClr val="tx1">
                    <a:lumMod val="75000"/>
                    <a:lumOff val="25000"/>
                  </a:schemeClr>
                </a:solidFill>
              </a:rPr>
              <a:t/>
            </a:r>
            <a:br>
              <a:rPr kumimoji="1" lang="en-US" altLang="ja-JP" sz="1600" dirty="0" smtClean="0">
                <a:solidFill>
                  <a:schemeClr val="tx1">
                    <a:lumMod val="75000"/>
                    <a:lumOff val="25000"/>
                  </a:schemeClr>
                </a:solidFill>
              </a:rPr>
            </a:br>
            <a:r>
              <a:rPr kumimoji="1" lang="ja-JP" altLang="en-US" sz="1600" dirty="0" smtClean="0">
                <a:solidFill>
                  <a:schemeClr val="tx1">
                    <a:lumMod val="75000"/>
                    <a:lumOff val="25000"/>
                  </a:schemeClr>
                </a:solidFill>
              </a:rPr>
              <a:t>わかるんじゃないか</a:t>
            </a:r>
          </a:p>
          <a:p>
            <a:pPr marL="285750" indent="-285750">
              <a:buFont typeface="Arial" charset="0"/>
              <a:buChar char="•"/>
            </a:pPr>
            <a:r>
              <a:rPr kumimoji="1" lang="ja-JP" altLang="en-US" sz="1600" dirty="0" smtClean="0">
                <a:solidFill>
                  <a:schemeClr val="tx1">
                    <a:lumMod val="75000"/>
                    <a:lumOff val="25000"/>
                  </a:schemeClr>
                </a:solidFill>
              </a:rPr>
              <a:t>二方向の直線があったら</a:t>
            </a:r>
            <a:r>
              <a:rPr kumimoji="1" lang="en-US" altLang="ja-JP" sz="1600" dirty="0" smtClean="0">
                <a:solidFill>
                  <a:schemeClr val="tx1">
                    <a:lumMod val="75000"/>
                    <a:lumOff val="25000"/>
                  </a:schemeClr>
                </a:solidFill>
              </a:rPr>
              <a:t/>
            </a:r>
            <a:br>
              <a:rPr kumimoji="1" lang="en-US" altLang="ja-JP" sz="1600" dirty="0" smtClean="0">
                <a:solidFill>
                  <a:schemeClr val="tx1">
                    <a:lumMod val="75000"/>
                    <a:lumOff val="25000"/>
                  </a:schemeClr>
                </a:solidFill>
              </a:rPr>
            </a:br>
            <a:r>
              <a:rPr kumimoji="1" lang="ja-JP" altLang="en-US" sz="1600" dirty="0" smtClean="0">
                <a:solidFill>
                  <a:schemeClr val="tx1">
                    <a:lumMod val="75000"/>
                    <a:lumOff val="25000"/>
                  </a:schemeClr>
                </a:solidFill>
              </a:rPr>
              <a:t>それがコーナーなんじゃないか</a:t>
            </a:r>
            <a:endParaRPr kumimoji="1" lang="ja-JP" altLang="en-US" sz="1600" dirty="0">
              <a:solidFill>
                <a:schemeClr val="tx1">
                  <a:lumMod val="75000"/>
                  <a:lumOff val="25000"/>
                </a:schemeClr>
              </a:solidFill>
            </a:endParaRPr>
          </a:p>
        </p:txBody>
      </p:sp>
      <p:sp>
        <p:nvSpPr>
          <p:cNvPr id="5" name="TextBox 4"/>
          <p:cNvSpPr txBox="1"/>
          <p:nvPr/>
        </p:nvSpPr>
        <p:spPr>
          <a:xfrm>
            <a:off x="6284076" y="5047547"/>
            <a:ext cx="4301177" cy="830997"/>
          </a:xfrm>
          <a:prstGeom prst="rect">
            <a:avLst/>
          </a:prstGeom>
          <a:noFill/>
        </p:spPr>
        <p:txBody>
          <a:bodyPr wrap="none" rtlCol="0">
            <a:spAutoFit/>
          </a:bodyPr>
          <a:lstStyle/>
          <a:p>
            <a:pPr marL="285750" indent="-285750">
              <a:buFont typeface="Arial" charset="0"/>
              <a:buChar char="•"/>
            </a:pPr>
            <a:r>
              <a:rPr kumimoji="1" lang="ja-JP" altLang="en-US" sz="1600" dirty="0" smtClean="0">
                <a:solidFill>
                  <a:schemeClr val="tx1">
                    <a:lumMod val="75000"/>
                    <a:lumOff val="25000"/>
                  </a:schemeClr>
                </a:solidFill>
              </a:rPr>
              <a:t>画像中にどういう特徴</a:t>
            </a:r>
            <a:r>
              <a:rPr kumimoji="1" lang="en-US" altLang="ja-JP" sz="1600" dirty="0" smtClean="0">
                <a:solidFill>
                  <a:schemeClr val="tx1">
                    <a:lumMod val="75000"/>
                    <a:lumOff val="25000"/>
                  </a:schemeClr>
                </a:solidFill>
              </a:rPr>
              <a:t> (</a:t>
            </a:r>
            <a:r>
              <a:rPr kumimoji="1" lang="ja-JP" altLang="en-US" sz="1600" dirty="0" smtClean="0">
                <a:solidFill>
                  <a:schemeClr val="tx1">
                    <a:lumMod val="75000"/>
                    <a:lumOff val="25000"/>
                  </a:schemeClr>
                </a:solidFill>
              </a:rPr>
              <a:t>エッジ、コーナー</a:t>
            </a:r>
            <a:r>
              <a:rPr kumimoji="1" lang="en-US" altLang="ja-JP" sz="1600" dirty="0" smtClean="0">
                <a:solidFill>
                  <a:schemeClr val="tx1">
                    <a:lumMod val="75000"/>
                    <a:lumOff val="25000"/>
                  </a:schemeClr>
                </a:solidFill>
              </a:rPr>
              <a:t>)</a:t>
            </a:r>
            <a:r>
              <a:rPr kumimoji="1" lang="ja-JP" altLang="en-US" sz="1600" dirty="0" smtClean="0">
                <a:solidFill>
                  <a:schemeClr val="tx1">
                    <a:lumMod val="75000"/>
                    <a:lumOff val="25000"/>
                  </a:schemeClr>
                </a:solidFill>
              </a:rPr>
              <a:t>が</a:t>
            </a:r>
            <a:br>
              <a:rPr kumimoji="1" lang="ja-JP" altLang="en-US" sz="1600" dirty="0" smtClean="0">
                <a:solidFill>
                  <a:schemeClr val="tx1">
                    <a:lumMod val="75000"/>
                    <a:lumOff val="25000"/>
                  </a:schemeClr>
                </a:solidFill>
              </a:rPr>
            </a:br>
            <a:r>
              <a:rPr kumimoji="1" lang="ja-JP" altLang="en-US" sz="1600" dirty="0" smtClean="0">
                <a:solidFill>
                  <a:schemeClr val="tx1">
                    <a:lumMod val="75000"/>
                    <a:lumOff val="25000"/>
                  </a:schemeClr>
                </a:solidFill>
              </a:rPr>
              <a:t>たくさんあるかをうまくまとめることができたら</a:t>
            </a:r>
            <a:br>
              <a:rPr kumimoji="1" lang="ja-JP" altLang="en-US" sz="1600" dirty="0" smtClean="0">
                <a:solidFill>
                  <a:schemeClr val="tx1">
                    <a:lumMod val="75000"/>
                    <a:lumOff val="25000"/>
                  </a:schemeClr>
                </a:solidFill>
              </a:rPr>
            </a:br>
            <a:r>
              <a:rPr kumimoji="1" lang="ja-JP" altLang="en-US" sz="1600" dirty="0" smtClean="0">
                <a:solidFill>
                  <a:schemeClr val="tx1">
                    <a:lumMod val="75000"/>
                    <a:lumOff val="25000"/>
                  </a:schemeClr>
                </a:solidFill>
              </a:rPr>
              <a:t>良い特徴になるんじゃないか</a:t>
            </a:r>
          </a:p>
        </p:txBody>
      </p:sp>
      <p:sp>
        <p:nvSpPr>
          <p:cNvPr id="7" name="TextBox 6"/>
          <p:cNvSpPr txBox="1"/>
          <p:nvPr/>
        </p:nvSpPr>
        <p:spPr>
          <a:xfrm>
            <a:off x="7719301" y="1559602"/>
            <a:ext cx="4472699" cy="584775"/>
          </a:xfrm>
          <a:prstGeom prst="rect">
            <a:avLst/>
          </a:prstGeom>
          <a:noFill/>
        </p:spPr>
        <p:txBody>
          <a:bodyPr wrap="none" rtlCol="0">
            <a:spAutoFit/>
          </a:bodyPr>
          <a:lstStyle/>
          <a:p>
            <a:pPr marL="285750" indent="-285750">
              <a:buFont typeface="Arial" charset="0"/>
              <a:buChar char="•"/>
            </a:pPr>
            <a:r>
              <a:rPr kumimoji="1" lang="ja-JP" altLang="en-US" sz="1600" dirty="0" smtClean="0">
                <a:solidFill>
                  <a:schemeClr val="tx1">
                    <a:lumMod val="75000"/>
                    <a:lumOff val="25000"/>
                  </a:schemeClr>
                </a:solidFill>
              </a:rPr>
              <a:t>線を引く時は曲線のほうが柔軟なんじゃないか</a:t>
            </a:r>
          </a:p>
          <a:p>
            <a:pPr marL="285750" indent="-285750">
              <a:buFont typeface="Arial" charset="0"/>
              <a:buChar char="•"/>
            </a:pPr>
            <a:r>
              <a:rPr kumimoji="1" lang="ja-JP" altLang="en-US" sz="1600" dirty="0" smtClean="0">
                <a:solidFill>
                  <a:schemeClr val="tx1">
                    <a:lumMod val="75000"/>
                    <a:lumOff val="25000"/>
                  </a:schemeClr>
                </a:solidFill>
              </a:rPr>
              <a:t>いや、曲線だと外れ値に弱いんじゃないか</a:t>
            </a:r>
            <a:endParaRPr kumimoji="1" lang="en-US" altLang="ja-JP" sz="1600" dirty="0" smtClean="0">
              <a:solidFill>
                <a:schemeClr val="tx1">
                  <a:lumMod val="75000"/>
                  <a:lumOff val="25000"/>
                </a:schemeClr>
              </a:solidFill>
            </a:endParaRPr>
          </a:p>
        </p:txBody>
      </p:sp>
      <p:sp>
        <p:nvSpPr>
          <p:cNvPr id="8" name="TextBox 7"/>
          <p:cNvSpPr txBox="1"/>
          <p:nvPr/>
        </p:nvSpPr>
        <p:spPr>
          <a:xfrm>
            <a:off x="913939" y="1359547"/>
            <a:ext cx="6371305" cy="400110"/>
          </a:xfrm>
          <a:prstGeom prst="rect">
            <a:avLst/>
          </a:prstGeom>
          <a:noFill/>
        </p:spPr>
        <p:txBody>
          <a:bodyPr wrap="square" rtlCol="0">
            <a:spAutoFit/>
          </a:bodyPr>
          <a:lstStyle/>
          <a:p>
            <a:r>
              <a:rPr kumimoji="1" lang="ja-JP" altLang="en-US" sz="2000" b="1" dirty="0" smtClean="0">
                <a:solidFill>
                  <a:schemeClr val="tx1">
                    <a:lumMod val="75000"/>
                    <a:lumOff val="25000"/>
                  </a:schemeClr>
                </a:solidFill>
              </a:rPr>
              <a:t>入力された画像に何が写っているかを当てるタスク</a:t>
            </a:r>
            <a:endParaRPr kumimoji="1" lang="ja-JP" altLang="en-US" sz="2000" b="1" dirty="0">
              <a:solidFill>
                <a:schemeClr val="tx1">
                  <a:lumMod val="75000"/>
                  <a:lumOff val="25000"/>
                </a:schemeClr>
              </a:solidFill>
            </a:endParaRPr>
          </a:p>
        </p:txBody>
      </p:sp>
    </p:spTree>
    <p:extLst>
      <p:ext uri="{BB962C8B-B14F-4D97-AF65-F5344CB8AC3E}">
        <p14:creationId xmlns:p14="http://schemas.microsoft.com/office/powerpoint/2010/main" val="11549982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例</a:t>
            </a:r>
            <a:r>
              <a:rPr kumimoji="1" lang="en-US" altLang="ja-JP" dirty="0" smtClean="0"/>
              <a:t> : </a:t>
            </a:r>
            <a:r>
              <a:rPr kumimoji="1" lang="ja-JP" altLang="en-US" dirty="0" smtClean="0"/>
              <a:t>コンピュータ将棋</a:t>
            </a:r>
            <a:endParaRPr kumimoji="1" lang="ja-JP" altLang="en-US" dirty="0"/>
          </a:p>
        </p:txBody>
      </p:sp>
      <p:sp>
        <p:nvSpPr>
          <p:cNvPr id="5" name="Content Placeholder 4"/>
          <p:cNvSpPr>
            <a:spLocks noGrp="1"/>
          </p:cNvSpPr>
          <p:nvPr>
            <p:ph idx="1"/>
          </p:nvPr>
        </p:nvSpPr>
        <p:spPr>
          <a:xfrm>
            <a:off x="805914" y="1197980"/>
            <a:ext cx="10461356" cy="5017083"/>
          </a:xfrm>
        </p:spPr>
        <p:txBody>
          <a:bodyPr>
            <a:normAutofit fontScale="92500" lnSpcReduction="10000"/>
          </a:bodyPr>
          <a:lstStyle/>
          <a:p>
            <a:endParaRPr kumimoji="1" lang="ja-JP" altLang="en-US" dirty="0" smtClean="0"/>
          </a:p>
          <a:p>
            <a:pPr>
              <a:lnSpc>
                <a:spcPct val="150000"/>
              </a:lnSpc>
            </a:pPr>
            <a:r>
              <a:rPr kumimoji="1" lang="ja-JP" altLang="en-US" dirty="0" smtClean="0"/>
              <a:t>盤面の評価関数の学習</a:t>
            </a:r>
            <a:endParaRPr kumimoji="1" lang="en-US" altLang="ja-JP" dirty="0" smtClean="0"/>
          </a:p>
          <a:p>
            <a:pPr lvl="1">
              <a:lnSpc>
                <a:spcPct val="150000"/>
              </a:lnSpc>
            </a:pPr>
            <a:r>
              <a:rPr kumimoji="1" lang="ja-JP" altLang="en-US" dirty="0" smtClean="0"/>
              <a:t>盤面を入力して、その盤面がどれくらい良いか</a:t>
            </a:r>
            <a:br>
              <a:rPr kumimoji="1" lang="ja-JP" altLang="en-US" dirty="0" smtClean="0"/>
            </a:br>
            <a:r>
              <a:rPr kumimoji="1" lang="ja-JP" altLang="en-US" dirty="0" smtClean="0"/>
              <a:t>を学習</a:t>
            </a:r>
            <a:endParaRPr kumimoji="1" lang="en-US" altLang="ja-JP" dirty="0" smtClean="0"/>
          </a:p>
          <a:p>
            <a:pPr>
              <a:lnSpc>
                <a:spcPct val="150000"/>
              </a:lnSpc>
            </a:pPr>
            <a:r>
              <a:rPr kumimoji="1" lang="ja-JP" altLang="en-US" dirty="0" smtClean="0"/>
              <a:t>打ち手</a:t>
            </a:r>
            <a:endParaRPr kumimoji="1" lang="en-US" altLang="ja-JP" dirty="0" smtClean="0"/>
          </a:p>
          <a:p>
            <a:pPr lvl="1">
              <a:lnSpc>
                <a:spcPct val="150000"/>
              </a:lnSpc>
            </a:pPr>
            <a:r>
              <a:rPr kumimoji="1" lang="ja-JP" altLang="en-US" dirty="0" smtClean="0"/>
              <a:t>顔面を入力して、過去の棋譜での打ち手を学習</a:t>
            </a:r>
            <a:endParaRPr lang="en-US" altLang="ja-JP" dirty="0" smtClean="0"/>
          </a:p>
          <a:p>
            <a:pPr>
              <a:lnSpc>
                <a:spcPct val="150000"/>
              </a:lnSpc>
            </a:pPr>
            <a:endParaRPr lang="en-US" altLang="ja-JP" dirty="0" smtClean="0"/>
          </a:p>
          <a:p>
            <a:pPr>
              <a:lnSpc>
                <a:spcPct val="150000"/>
              </a:lnSpc>
            </a:pPr>
            <a:r>
              <a:rPr lang="en-US" altLang="ja-JP" dirty="0" smtClean="0"/>
              <a:t>3</a:t>
            </a:r>
            <a:r>
              <a:rPr lang="ja-JP" altLang="en-US" dirty="0" smtClean="0"/>
              <a:t>駒の相対位置を利用するのが</a:t>
            </a:r>
            <a:br>
              <a:rPr lang="ja-JP" altLang="en-US" dirty="0" smtClean="0"/>
            </a:br>
            <a:r>
              <a:rPr lang="ja-JP" altLang="en-US" dirty="0" smtClean="0"/>
              <a:t>良いことが最近発見された</a:t>
            </a:r>
            <a:r>
              <a:rPr lang="en-US" altLang="ja-JP" dirty="0"/>
              <a:t/>
            </a:r>
            <a:br>
              <a:rPr lang="en-US" altLang="ja-JP" dirty="0"/>
            </a:br>
            <a:r>
              <a:rPr lang="en-US" altLang="ja-JP" dirty="0" smtClean="0"/>
              <a:t>(1</a:t>
            </a:r>
            <a:r>
              <a:rPr lang="ja-JP" altLang="en-US" dirty="0" smtClean="0"/>
              <a:t>億次元くらい</a:t>
            </a:r>
            <a:r>
              <a:rPr lang="en-US" altLang="ja-JP" dirty="0" smtClean="0"/>
              <a:t>)</a:t>
            </a:r>
          </a:p>
          <a:p>
            <a:endParaRPr lang="en-US" altLang="ja-JP" dirty="0"/>
          </a:p>
          <a:p>
            <a:endParaRPr lang="ja-JP" altLang="en-US" dirty="0"/>
          </a:p>
        </p:txBody>
      </p:sp>
      <p:pic>
        <p:nvPicPr>
          <p:cNvPr id="6" name="Content Placeholder 3"/>
          <p:cNvPicPr>
            <a:picLocks noChangeAspect="1"/>
          </p:cNvPicPr>
          <p:nvPr/>
        </p:nvPicPr>
        <p:blipFill>
          <a:blip r:embed="rId3"/>
          <a:stretch>
            <a:fillRect/>
          </a:stretch>
        </p:blipFill>
        <p:spPr>
          <a:xfrm>
            <a:off x="5934301" y="1371600"/>
            <a:ext cx="5991604" cy="4459863"/>
          </a:xfrm>
          <a:prstGeom prst="rect">
            <a:avLst/>
          </a:prstGeom>
        </p:spPr>
      </p:pic>
    </p:spTree>
    <p:extLst>
      <p:ext uri="{BB962C8B-B14F-4D97-AF65-F5344CB8AC3E}">
        <p14:creationId xmlns:p14="http://schemas.microsoft.com/office/powerpoint/2010/main" val="21290436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人工知能</a:t>
            </a:r>
            <a:r>
              <a:rPr lang="en-US" altLang="ja-JP" dirty="0"/>
              <a:t> (</a:t>
            </a:r>
            <a:r>
              <a:rPr lang="ja-JP" altLang="en-US" dirty="0"/>
              <a:t>機械学習</a:t>
            </a:r>
            <a:r>
              <a:rPr lang="en-US" altLang="ja-JP" dirty="0"/>
              <a:t>)</a:t>
            </a:r>
            <a:r>
              <a:rPr lang="ja-JP" altLang="en-US" dirty="0"/>
              <a:t>の課題</a:t>
            </a:r>
            <a:endParaRPr kumimoji="1" lang="ja-JP" altLang="en-US" dirty="0"/>
          </a:p>
        </p:txBody>
      </p:sp>
      <p:sp>
        <p:nvSpPr>
          <p:cNvPr id="3" name="Content Placeholder 2"/>
          <p:cNvSpPr>
            <a:spLocks noGrp="1"/>
          </p:cNvSpPr>
          <p:nvPr>
            <p:ph idx="1"/>
          </p:nvPr>
        </p:nvSpPr>
        <p:spPr/>
        <p:txBody>
          <a:bodyPr/>
          <a:lstStyle/>
          <a:p>
            <a:pPr marL="201163" lvl="1" indent="0">
              <a:buNone/>
            </a:pPr>
            <a:endParaRPr kumimoji="1" lang="ja-JP" altLang="en-US" dirty="0" smtClean="0"/>
          </a:p>
          <a:p>
            <a:pPr marL="658352" lvl="1" indent="-457189">
              <a:buFont typeface="+mj-lt"/>
              <a:buAutoNum type="arabicPeriod"/>
            </a:pPr>
            <a:r>
              <a:rPr lang="ja-JP" altLang="en-US" sz="2400" b="1" dirty="0"/>
              <a:t>入力データから人手で特徴量を設計、抽出</a:t>
            </a:r>
            <a:r>
              <a:rPr lang="ja-JP" altLang="en-US" sz="2400" b="1" dirty="0" smtClean="0"/>
              <a:t>する</a:t>
            </a:r>
            <a:endParaRPr lang="ja-JP" altLang="en-US" b="1" dirty="0"/>
          </a:p>
          <a:p>
            <a:pPr lvl="2"/>
            <a:r>
              <a:rPr lang="ja-JP" altLang="en-US" sz="2000" dirty="0" smtClean="0"/>
              <a:t>画像</a:t>
            </a:r>
            <a:r>
              <a:rPr lang="en-US" altLang="ja-JP" sz="2000" dirty="0"/>
              <a:t> </a:t>
            </a:r>
            <a:r>
              <a:rPr lang="en-US" altLang="ja-JP" sz="2000" dirty="0" smtClean="0"/>
              <a:t>: </a:t>
            </a:r>
            <a:r>
              <a:rPr lang="ja-JP" altLang="en-US" sz="2000" dirty="0" smtClean="0"/>
              <a:t>色・テクスチャ・輝度勾配</a:t>
            </a:r>
            <a:r>
              <a:rPr lang="en-US" altLang="ja-JP" sz="2000" dirty="0" smtClean="0"/>
              <a:t> etc..</a:t>
            </a:r>
            <a:endParaRPr lang="ja-JP" altLang="en-US" sz="2000" dirty="0" smtClean="0"/>
          </a:p>
          <a:p>
            <a:pPr lvl="2"/>
            <a:r>
              <a:rPr lang="ja-JP" altLang="en-US" sz="2000" dirty="0" smtClean="0"/>
              <a:t>音声</a:t>
            </a:r>
            <a:r>
              <a:rPr lang="en-US" altLang="ja-JP" sz="2000" dirty="0" smtClean="0"/>
              <a:t> : </a:t>
            </a:r>
            <a:r>
              <a:rPr lang="ja-JP" altLang="en-US" sz="2000" dirty="0" smtClean="0"/>
              <a:t>周波数解析</a:t>
            </a:r>
            <a:endParaRPr lang="en-US" altLang="ja-JP" sz="2000" dirty="0" smtClean="0"/>
          </a:p>
          <a:p>
            <a:pPr lvl="2"/>
            <a:r>
              <a:rPr lang="ja-JP" altLang="en-US" sz="2000" dirty="0" smtClean="0"/>
              <a:t>テキスト</a:t>
            </a:r>
            <a:r>
              <a:rPr lang="en-US" altLang="ja-JP" sz="2000" dirty="0" smtClean="0"/>
              <a:t> : </a:t>
            </a:r>
            <a:r>
              <a:rPr lang="ja-JP" altLang="en-US" sz="2000" dirty="0" smtClean="0"/>
              <a:t>似た</a:t>
            </a:r>
            <a:r>
              <a:rPr lang="ja-JP" altLang="en-US" sz="2000" dirty="0"/>
              <a:t>意味の言葉を集計</a:t>
            </a:r>
            <a:r>
              <a:rPr lang="ja-JP" altLang="en-US" sz="2000" dirty="0" smtClean="0"/>
              <a:t>したり</a:t>
            </a:r>
            <a:endParaRPr lang="en-US" altLang="ja-JP" sz="2000" dirty="0" smtClean="0"/>
          </a:p>
          <a:p>
            <a:pPr marL="540000" lvl="2" indent="0">
              <a:buNone/>
            </a:pPr>
            <a:endParaRPr lang="ja-JP" altLang="en-US" sz="2400" dirty="0"/>
          </a:p>
          <a:p>
            <a:pPr marL="658352" lvl="1" indent="-457189">
              <a:buFont typeface="+mj-lt"/>
              <a:buAutoNum type="arabicPeriod"/>
            </a:pPr>
            <a:r>
              <a:rPr lang="ja-JP" altLang="en-US" sz="2400" b="1" dirty="0"/>
              <a:t>特徴量に対する学習・推論を行うモデルの学習</a:t>
            </a:r>
          </a:p>
          <a:p>
            <a:pPr lvl="2"/>
            <a:r>
              <a:rPr lang="ja-JP" altLang="en-US" sz="2000" dirty="0"/>
              <a:t>線形分離器</a:t>
            </a:r>
            <a:r>
              <a:rPr lang="en-US" altLang="ja-JP" sz="2000" dirty="0"/>
              <a:t> (SVM, Logistic</a:t>
            </a:r>
            <a:r>
              <a:rPr lang="ja-JP" altLang="en-US" sz="2000" dirty="0"/>
              <a:t>回帰</a:t>
            </a:r>
            <a:r>
              <a:rPr lang="en-US" altLang="ja-JP" sz="2000" dirty="0" smtClean="0"/>
              <a:t>)</a:t>
            </a:r>
            <a:endParaRPr lang="en-US" altLang="ja-JP" sz="2000" dirty="0"/>
          </a:p>
          <a:p>
            <a:pPr lvl="2"/>
            <a:r>
              <a:rPr lang="ja-JP" altLang="en-US" sz="2000" dirty="0" smtClean="0"/>
              <a:t>非線形</a:t>
            </a:r>
            <a:r>
              <a:rPr lang="ja-JP" altLang="en-US" sz="2000" dirty="0"/>
              <a:t>分離器</a:t>
            </a:r>
            <a:r>
              <a:rPr lang="en-US" altLang="ja-JP" sz="2000" dirty="0"/>
              <a:t> </a:t>
            </a:r>
            <a:r>
              <a:rPr lang="en-US" altLang="ja-JP" sz="2000" dirty="0" smtClean="0"/>
              <a:t>(</a:t>
            </a:r>
            <a:r>
              <a:rPr lang="ja-JP" altLang="en-US" sz="2000" dirty="0" smtClean="0"/>
              <a:t>決定木</a:t>
            </a:r>
            <a:r>
              <a:rPr lang="en-US" altLang="ja-JP" sz="2000" dirty="0" smtClean="0"/>
              <a:t>, Kernel</a:t>
            </a:r>
            <a:r>
              <a:rPr lang="ja-JP" altLang="en-US" sz="2000" dirty="0"/>
              <a:t>法</a:t>
            </a:r>
            <a:r>
              <a:rPr lang="en-US" altLang="ja-JP" sz="2000" dirty="0"/>
              <a:t>, Bayes</a:t>
            </a:r>
            <a:r>
              <a:rPr lang="ja-JP" altLang="en-US" sz="2000" dirty="0"/>
              <a:t>学習</a:t>
            </a:r>
            <a:r>
              <a:rPr lang="en-US" altLang="ja-JP" sz="2000" dirty="0"/>
              <a:t>)</a:t>
            </a:r>
            <a:endParaRPr lang="ja-JP" altLang="en-US" sz="2000" dirty="0"/>
          </a:p>
          <a:p>
            <a:pPr lvl="2"/>
            <a:r>
              <a:rPr lang="ja-JP" altLang="en-US" sz="2000" dirty="0"/>
              <a:t>サンプルベース</a:t>
            </a:r>
            <a:r>
              <a:rPr lang="en-US" altLang="ja-JP" sz="2000" dirty="0"/>
              <a:t> (</a:t>
            </a:r>
            <a:r>
              <a:rPr lang="en-US" altLang="ja-JP" sz="2000" dirty="0" err="1"/>
              <a:t>kNN</a:t>
            </a:r>
            <a:r>
              <a:rPr lang="en-US" altLang="ja-JP" sz="2000" dirty="0"/>
              <a:t>)</a:t>
            </a:r>
            <a:r>
              <a:rPr lang="ja-JP" altLang="en-US" dirty="0" smtClean="0"/>
              <a:t>	</a:t>
            </a:r>
            <a:endParaRPr lang="ja-JP" altLang="en-US" dirty="0"/>
          </a:p>
          <a:p>
            <a:pPr marL="581205" indent="-457189"/>
            <a:endParaRPr kumimoji="1" lang="ja-JP" altLang="en-US" dirty="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35</a:t>
            </a:fld>
            <a:endParaRPr lang="en-US" dirty="0"/>
          </a:p>
        </p:txBody>
      </p:sp>
      <p:sp>
        <p:nvSpPr>
          <p:cNvPr id="5" name="TextBox 4"/>
          <p:cNvSpPr txBox="1"/>
          <p:nvPr/>
        </p:nvSpPr>
        <p:spPr>
          <a:xfrm>
            <a:off x="7660708" y="4267202"/>
            <a:ext cx="4217821" cy="400110"/>
          </a:xfrm>
          <a:prstGeom prst="rect">
            <a:avLst/>
          </a:prstGeom>
          <a:noFill/>
        </p:spPr>
        <p:txBody>
          <a:bodyPr wrap="none" rtlCol="0">
            <a:spAutoFit/>
          </a:bodyPr>
          <a:lstStyle/>
          <a:p>
            <a:r>
              <a:rPr kumimoji="1" lang="ja-JP" altLang="en-US" sz="2000" dirty="0" smtClean="0">
                <a:solidFill>
                  <a:srgbClr val="C00000"/>
                </a:solidFill>
              </a:rPr>
              <a:t>←</a:t>
            </a:r>
            <a:r>
              <a:rPr kumimoji="1" lang="en-US" altLang="ja-JP" sz="2000" dirty="0" smtClean="0">
                <a:solidFill>
                  <a:srgbClr val="C00000"/>
                </a:solidFill>
              </a:rPr>
              <a:t> </a:t>
            </a:r>
            <a:r>
              <a:rPr kumimoji="1" lang="ja-JP" altLang="en-US" sz="2000" dirty="0" smtClean="0">
                <a:solidFill>
                  <a:srgbClr val="C00000"/>
                </a:solidFill>
              </a:rPr>
              <a:t>こっちはある意味自動化できている</a:t>
            </a:r>
            <a:endParaRPr kumimoji="1" lang="ja-JP" altLang="en-US" sz="2000" dirty="0">
              <a:solidFill>
                <a:srgbClr val="C00000"/>
              </a:solidFill>
            </a:endParaRPr>
          </a:p>
        </p:txBody>
      </p:sp>
    </p:spTree>
    <p:extLst>
      <p:ext uri="{BB962C8B-B14F-4D97-AF65-F5344CB8AC3E}">
        <p14:creationId xmlns:p14="http://schemas.microsoft.com/office/powerpoint/2010/main" val="342022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人工知能</a:t>
            </a:r>
            <a:r>
              <a:rPr lang="en-US" altLang="ja-JP" dirty="0"/>
              <a:t> (</a:t>
            </a:r>
            <a:r>
              <a:rPr lang="ja-JP" altLang="en-US" dirty="0"/>
              <a:t>機械学習</a:t>
            </a:r>
            <a:r>
              <a:rPr lang="en-US" altLang="ja-JP" dirty="0"/>
              <a:t>)</a:t>
            </a:r>
            <a:r>
              <a:rPr lang="ja-JP" altLang="en-US" dirty="0"/>
              <a:t>の課題</a:t>
            </a:r>
            <a:endParaRPr kumimoji="1" lang="ja-JP" altLang="en-US" dirty="0"/>
          </a:p>
        </p:txBody>
      </p:sp>
      <p:sp>
        <p:nvSpPr>
          <p:cNvPr id="3" name="Content Placeholder 2"/>
          <p:cNvSpPr>
            <a:spLocks noGrp="1"/>
          </p:cNvSpPr>
          <p:nvPr>
            <p:ph idx="1"/>
          </p:nvPr>
        </p:nvSpPr>
        <p:spPr/>
        <p:txBody>
          <a:bodyPr/>
          <a:lstStyle/>
          <a:p>
            <a:pPr marL="201163" lvl="1" indent="0">
              <a:buNone/>
            </a:pPr>
            <a:endParaRPr kumimoji="1" lang="ja-JP" altLang="en-US" dirty="0" smtClean="0"/>
          </a:p>
          <a:p>
            <a:pPr marL="658352" lvl="1" indent="-457189">
              <a:buFont typeface="+mj-lt"/>
              <a:buAutoNum type="arabicPeriod"/>
            </a:pPr>
            <a:r>
              <a:rPr lang="ja-JP" altLang="en-US" sz="2400" b="1" dirty="0"/>
              <a:t>入力データから人手で特徴量を設計、抽出</a:t>
            </a:r>
            <a:r>
              <a:rPr lang="ja-JP" altLang="en-US" sz="2400" b="1" dirty="0" smtClean="0"/>
              <a:t>する</a:t>
            </a:r>
            <a:endParaRPr lang="ja-JP" altLang="en-US" b="1" dirty="0"/>
          </a:p>
          <a:p>
            <a:pPr lvl="2"/>
            <a:r>
              <a:rPr lang="ja-JP" altLang="en-US" sz="2000" dirty="0" smtClean="0"/>
              <a:t>画像</a:t>
            </a:r>
            <a:r>
              <a:rPr lang="en-US" altLang="ja-JP" sz="2000" dirty="0"/>
              <a:t> </a:t>
            </a:r>
            <a:r>
              <a:rPr lang="en-US" altLang="ja-JP" sz="2000" dirty="0" smtClean="0"/>
              <a:t>: </a:t>
            </a:r>
            <a:r>
              <a:rPr lang="ja-JP" altLang="en-US" sz="2000" dirty="0" smtClean="0"/>
              <a:t>色・テクスチャ・輝度勾配</a:t>
            </a:r>
            <a:r>
              <a:rPr lang="en-US" altLang="ja-JP" sz="2000" dirty="0" smtClean="0"/>
              <a:t> etc..</a:t>
            </a:r>
            <a:endParaRPr lang="ja-JP" altLang="en-US" sz="2000" dirty="0" smtClean="0"/>
          </a:p>
          <a:p>
            <a:pPr lvl="2"/>
            <a:r>
              <a:rPr lang="ja-JP" altLang="en-US" sz="2000" dirty="0" smtClean="0"/>
              <a:t>音声</a:t>
            </a:r>
            <a:r>
              <a:rPr lang="en-US" altLang="ja-JP" sz="2000" dirty="0" smtClean="0"/>
              <a:t> : </a:t>
            </a:r>
            <a:r>
              <a:rPr lang="ja-JP" altLang="en-US" sz="2000" dirty="0" smtClean="0"/>
              <a:t>周波数解析</a:t>
            </a:r>
            <a:endParaRPr lang="en-US" altLang="ja-JP" sz="2000" dirty="0" smtClean="0"/>
          </a:p>
          <a:p>
            <a:pPr lvl="2"/>
            <a:r>
              <a:rPr lang="ja-JP" altLang="en-US" sz="2000" dirty="0" smtClean="0"/>
              <a:t>テキスト</a:t>
            </a:r>
            <a:r>
              <a:rPr lang="en-US" altLang="ja-JP" sz="2000" dirty="0" smtClean="0"/>
              <a:t> : </a:t>
            </a:r>
            <a:r>
              <a:rPr lang="ja-JP" altLang="en-US" sz="2000" dirty="0" smtClean="0"/>
              <a:t>似た</a:t>
            </a:r>
            <a:r>
              <a:rPr lang="ja-JP" altLang="en-US" sz="2000" dirty="0"/>
              <a:t>意味の言葉を集計</a:t>
            </a:r>
            <a:r>
              <a:rPr lang="ja-JP" altLang="en-US" sz="2000" dirty="0" smtClean="0"/>
              <a:t>したり</a:t>
            </a:r>
            <a:endParaRPr lang="en-US" altLang="ja-JP" sz="2000" dirty="0" smtClean="0"/>
          </a:p>
          <a:p>
            <a:pPr marL="540000" lvl="2" indent="0">
              <a:buNone/>
            </a:pPr>
            <a:endParaRPr lang="ja-JP" altLang="en-US" sz="2400" dirty="0"/>
          </a:p>
          <a:p>
            <a:pPr marL="658352" lvl="1" indent="-457189">
              <a:buFont typeface="+mj-lt"/>
              <a:buAutoNum type="arabicPeriod"/>
            </a:pPr>
            <a:r>
              <a:rPr lang="ja-JP" altLang="en-US" sz="2400" b="1" dirty="0"/>
              <a:t>特徴量に対する学習・推論を行うモデルの学習</a:t>
            </a:r>
          </a:p>
          <a:p>
            <a:pPr lvl="2"/>
            <a:r>
              <a:rPr lang="ja-JP" altLang="en-US" sz="2000" dirty="0"/>
              <a:t>線形分離器</a:t>
            </a:r>
            <a:r>
              <a:rPr lang="en-US" altLang="ja-JP" sz="2000" dirty="0"/>
              <a:t> (SVM, Logistic</a:t>
            </a:r>
            <a:r>
              <a:rPr lang="ja-JP" altLang="en-US" sz="2000" dirty="0" smtClean="0"/>
              <a:t>回帰</a:t>
            </a:r>
            <a:r>
              <a:rPr lang="en-US" altLang="ja-JP" sz="2000" dirty="0" smtClean="0"/>
              <a:t>)</a:t>
            </a:r>
            <a:endParaRPr lang="en-US" altLang="ja-JP" sz="2000" dirty="0"/>
          </a:p>
          <a:p>
            <a:pPr lvl="2"/>
            <a:r>
              <a:rPr lang="ja-JP" altLang="en-US" sz="2000" dirty="0" smtClean="0"/>
              <a:t>非線形</a:t>
            </a:r>
            <a:r>
              <a:rPr lang="ja-JP" altLang="en-US" sz="2000" dirty="0"/>
              <a:t>分離器</a:t>
            </a:r>
            <a:r>
              <a:rPr lang="en-US" altLang="ja-JP" sz="2000" dirty="0"/>
              <a:t> </a:t>
            </a:r>
            <a:r>
              <a:rPr lang="en-US" altLang="ja-JP" sz="2000" dirty="0" smtClean="0"/>
              <a:t>(</a:t>
            </a:r>
            <a:r>
              <a:rPr lang="ja-JP" altLang="en-US" sz="2000" dirty="0" smtClean="0"/>
              <a:t>決定木</a:t>
            </a:r>
            <a:r>
              <a:rPr lang="en-US" altLang="ja-JP" sz="2000" dirty="0" smtClean="0"/>
              <a:t>, Kernel</a:t>
            </a:r>
            <a:r>
              <a:rPr lang="ja-JP" altLang="en-US" sz="2000" dirty="0"/>
              <a:t>法</a:t>
            </a:r>
            <a:r>
              <a:rPr lang="en-US" altLang="ja-JP" sz="2000" dirty="0"/>
              <a:t>, Bayes</a:t>
            </a:r>
            <a:r>
              <a:rPr lang="ja-JP" altLang="en-US" sz="2000" dirty="0"/>
              <a:t>学習</a:t>
            </a:r>
            <a:r>
              <a:rPr lang="en-US" altLang="ja-JP" sz="2000" dirty="0"/>
              <a:t>)</a:t>
            </a:r>
            <a:endParaRPr lang="ja-JP" altLang="en-US" sz="2000" dirty="0"/>
          </a:p>
          <a:p>
            <a:pPr lvl="2"/>
            <a:r>
              <a:rPr lang="ja-JP" altLang="en-US" sz="2000" dirty="0"/>
              <a:t>サンプルベース</a:t>
            </a:r>
            <a:r>
              <a:rPr lang="en-US" altLang="ja-JP" sz="2000" dirty="0"/>
              <a:t> (</a:t>
            </a:r>
            <a:r>
              <a:rPr lang="en-US" altLang="ja-JP" sz="2000" dirty="0" err="1"/>
              <a:t>kNN</a:t>
            </a:r>
            <a:r>
              <a:rPr lang="en-US" altLang="ja-JP" sz="2000" dirty="0"/>
              <a:t>)</a:t>
            </a:r>
            <a:r>
              <a:rPr lang="ja-JP" altLang="en-US" dirty="0" smtClean="0"/>
              <a:t>	</a:t>
            </a:r>
            <a:endParaRPr lang="ja-JP" altLang="en-US" dirty="0"/>
          </a:p>
          <a:p>
            <a:pPr marL="581205" indent="-457189"/>
            <a:endParaRPr kumimoji="1" lang="ja-JP" altLang="en-US" dirty="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36</a:t>
            </a:fld>
            <a:endParaRPr lang="en-US" dirty="0"/>
          </a:p>
        </p:txBody>
      </p:sp>
      <p:sp>
        <p:nvSpPr>
          <p:cNvPr id="43" name="TextBox 42"/>
          <p:cNvSpPr txBox="1"/>
          <p:nvPr/>
        </p:nvSpPr>
        <p:spPr>
          <a:xfrm>
            <a:off x="8187951" y="2031384"/>
            <a:ext cx="3796232" cy="1631216"/>
          </a:xfrm>
          <a:prstGeom prst="rect">
            <a:avLst/>
          </a:prstGeom>
          <a:noFill/>
        </p:spPr>
        <p:txBody>
          <a:bodyPr wrap="none" rtlCol="0">
            <a:spAutoFit/>
          </a:bodyPr>
          <a:lstStyle/>
          <a:p>
            <a:r>
              <a:rPr kumimoji="1" lang="ja-JP" altLang="en-US" sz="2000" dirty="0" smtClean="0">
                <a:solidFill>
                  <a:srgbClr val="C00000"/>
                </a:solidFill>
              </a:rPr>
              <a:t>対象のデータをよく観察して</a:t>
            </a:r>
            <a:r>
              <a:rPr kumimoji="1" lang="en-US" altLang="ja-JP" sz="2000" dirty="0" smtClean="0">
                <a:solidFill>
                  <a:srgbClr val="C00000"/>
                </a:solidFill>
              </a:rPr>
              <a:t/>
            </a:r>
            <a:br>
              <a:rPr kumimoji="1" lang="en-US" altLang="ja-JP" sz="2000" dirty="0" smtClean="0">
                <a:solidFill>
                  <a:srgbClr val="C00000"/>
                </a:solidFill>
              </a:rPr>
            </a:br>
            <a:r>
              <a:rPr kumimoji="1" lang="ja-JP" altLang="en-US" sz="2000" dirty="0" smtClean="0">
                <a:solidFill>
                  <a:srgbClr val="C00000"/>
                </a:solidFill>
              </a:rPr>
              <a:t>設計するしかない</a:t>
            </a:r>
            <a:r>
              <a:rPr kumimoji="1" lang="en-US" altLang="ja-JP" sz="2000" dirty="0" smtClean="0">
                <a:solidFill>
                  <a:srgbClr val="C00000"/>
                </a:solidFill>
              </a:rPr>
              <a:t> (</a:t>
            </a:r>
            <a:r>
              <a:rPr kumimoji="1" lang="ja-JP" altLang="en-US" sz="2000" dirty="0" smtClean="0">
                <a:solidFill>
                  <a:srgbClr val="C00000"/>
                </a:solidFill>
              </a:rPr>
              <a:t>もはや職人芸</a:t>
            </a:r>
            <a:r>
              <a:rPr kumimoji="1" lang="en-US" altLang="ja-JP" sz="2000" dirty="0" smtClean="0">
                <a:solidFill>
                  <a:srgbClr val="C00000"/>
                </a:solidFill>
              </a:rPr>
              <a:t>)</a:t>
            </a:r>
          </a:p>
          <a:p>
            <a:endParaRPr kumimoji="1" lang="en-US" altLang="ja-JP" sz="2000" dirty="0" smtClean="0">
              <a:solidFill>
                <a:srgbClr val="C00000"/>
              </a:solidFill>
            </a:endParaRPr>
          </a:p>
          <a:p>
            <a:r>
              <a:rPr kumimoji="1" lang="ja-JP" altLang="en-US" sz="2000" dirty="0" smtClean="0">
                <a:solidFill>
                  <a:srgbClr val="C00000"/>
                </a:solidFill>
              </a:rPr>
              <a:t>結局人間が大きく介在している</a:t>
            </a:r>
            <a:endParaRPr kumimoji="1" lang="en-US" altLang="ja-JP" sz="2000" dirty="0" smtClean="0">
              <a:solidFill>
                <a:srgbClr val="C00000"/>
              </a:solidFill>
            </a:endParaRPr>
          </a:p>
          <a:p>
            <a:r>
              <a:rPr kumimoji="1" lang="en-US" altLang="ja-JP" sz="2000" dirty="0">
                <a:solidFill>
                  <a:srgbClr val="C00000"/>
                </a:solidFill>
              </a:rPr>
              <a:t> </a:t>
            </a:r>
            <a:r>
              <a:rPr kumimoji="1" lang="en-US" altLang="ja-JP" sz="2000" dirty="0" smtClean="0">
                <a:solidFill>
                  <a:srgbClr val="C00000"/>
                </a:solidFill>
              </a:rPr>
              <a:t>    </a:t>
            </a:r>
            <a:endParaRPr kumimoji="1" lang="ja-JP" altLang="en-US" sz="2000" dirty="0">
              <a:solidFill>
                <a:srgbClr val="C00000"/>
              </a:solidFill>
            </a:endParaRPr>
          </a:p>
        </p:txBody>
      </p:sp>
      <p:sp>
        <p:nvSpPr>
          <p:cNvPr id="5" name="Left Arrow 4"/>
          <p:cNvSpPr/>
          <p:nvPr/>
        </p:nvSpPr>
        <p:spPr>
          <a:xfrm>
            <a:off x="7285300" y="2528888"/>
            <a:ext cx="371475" cy="31810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57106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Deep Learning</a:t>
            </a:r>
            <a:endParaRPr kumimoji="1" lang="ja-JP" altLang="en-US" dirty="0"/>
          </a:p>
        </p:txBody>
      </p:sp>
      <p:sp>
        <p:nvSpPr>
          <p:cNvPr id="3" name="Content Placeholder 2"/>
          <p:cNvSpPr>
            <a:spLocks noGrp="1"/>
          </p:cNvSpPr>
          <p:nvPr>
            <p:ph idx="1"/>
          </p:nvPr>
        </p:nvSpPr>
        <p:spPr/>
        <p:txBody>
          <a:bodyPr/>
          <a:lstStyle/>
          <a:p>
            <a:r>
              <a:rPr kumimoji="1" lang="ja-JP" altLang="en-US" dirty="0" smtClean="0"/>
              <a:t>松尾先生曰く</a:t>
            </a:r>
            <a:r>
              <a:rPr kumimoji="1" lang="en-US" altLang="ja-JP" dirty="0" smtClean="0"/>
              <a:t> </a:t>
            </a:r>
            <a:r>
              <a:rPr kumimoji="1" lang="ja-JP" altLang="en-US" dirty="0" smtClean="0"/>
              <a:t>「</a:t>
            </a:r>
            <a:r>
              <a:rPr kumimoji="1" lang="en-US" altLang="ja-JP" dirty="0" smtClean="0"/>
              <a:t>AI</a:t>
            </a:r>
            <a:r>
              <a:rPr kumimoji="1" lang="ja-JP" altLang="en-US" dirty="0" smtClean="0"/>
              <a:t>における</a:t>
            </a:r>
            <a:r>
              <a:rPr lang="en-US" altLang="ja-JP" dirty="0" smtClean="0"/>
              <a:t>50</a:t>
            </a:r>
            <a:r>
              <a:rPr lang="ja-JP" altLang="en-US" dirty="0" smtClean="0"/>
              <a:t>年来のブレイクスルー」</a:t>
            </a:r>
          </a:p>
          <a:p>
            <a:endParaRPr kumimoji="1" lang="ja-JP" altLang="en-US" dirty="0"/>
          </a:p>
        </p:txBody>
      </p:sp>
      <p:pic>
        <p:nvPicPr>
          <p:cNvPr id="4" name="Picture 3"/>
          <p:cNvPicPr>
            <a:picLocks noChangeAspect="1"/>
          </p:cNvPicPr>
          <p:nvPr/>
        </p:nvPicPr>
        <p:blipFill>
          <a:blip r:embed="rId2"/>
          <a:stretch>
            <a:fillRect/>
          </a:stretch>
        </p:blipFill>
        <p:spPr>
          <a:xfrm>
            <a:off x="1711569" y="1603397"/>
            <a:ext cx="9050215" cy="4730794"/>
          </a:xfrm>
          <a:prstGeom prst="rect">
            <a:avLst/>
          </a:prstGeom>
        </p:spPr>
      </p:pic>
    </p:spTree>
    <p:extLst>
      <p:ext uri="{BB962C8B-B14F-4D97-AF65-F5344CB8AC3E}">
        <p14:creationId xmlns:p14="http://schemas.microsoft.com/office/powerpoint/2010/main" val="13954059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Deep Learning</a:t>
            </a:r>
            <a:endParaRPr kumimoji="1" lang="ja-JP" altLang="en-US" dirty="0"/>
          </a:p>
        </p:txBody>
      </p:sp>
      <p:sp>
        <p:nvSpPr>
          <p:cNvPr id="3" name="Content Placeholder 2"/>
          <p:cNvSpPr>
            <a:spLocks noGrp="1"/>
          </p:cNvSpPr>
          <p:nvPr>
            <p:ph idx="1"/>
          </p:nvPr>
        </p:nvSpPr>
        <p:spPr>
          <a:xfrm>
            <a:off x="805914" y="1197980"/>
            <a:ext cx="10461356" cy="4931887"/>
          </a:xfrm>
        </p:spPr>
        <p:txBody>
          <a:bodyPr/>
          <a:lstStyle/>
          <a:p>
            <a:pPr marL="108000" indent="0">
              <a:buNone/>
            </a:pPr>
            <a:r>
              <a:rPr lang="ja-JP" altLang="en-US" b="1" dirty="0" smtClean="0"/>
              <a:t>様々な分野で圧倒的性能</a:t>
            </a:r>
            <a:endParaRPr lang="en-US" altLang="ja-JP" b="1" dirty="0" smtClean="0"/>
          </a:p>
          <a:p>
            <a:r>
              <a:rPr kumimoji="1" lang="ja-JP" altLang="en-US" dirty="0" smtClean="0"/>
              <a:t>画像認識</a:t>
            </a:r>
            <a:endParaRPr kumimoji="1" lang="en-US" altLang="ja-JP" dirty="0" smtClean="0"/>
          </a:p>
          <a:p>
            <a:pPr lvl="1"/>
            <a:r>
              <a:rPr lang="en-US" altLang="ja-JP" dirty="0" smtClean="0"/>
              <a:t>ILSVRC 2012 </a:t>
            </a:r>
            <a:r>
              <a:rPr lang="ja-JP" altLang="en-US" dirty="0" smtClean="0"/>
              <a:t>では二位以下に</a:t>
            </a:r>
            <a:r>
              <a:rPr lang="en-US" altLang="ja-JP" dirty="0" smtClean="0"/>
              <a:t>error rate 10%</a:t>
            </a:r>
            <a:r>
              <a:rPr lang="ja-JP" altLang="en-US" dirty="0" smtClean="0"/>
              <a:t>以上の差をつけ圧勝</a:t>
            </a:r>
            <a:endParaRPr kumimoji="1" lang="ja-JP" altLang="en-US" dirty="0"/>
          </a:p>
          <a:p>
            <a:r>
              <a:rPr kumimoji="1" lang="ja-JP" altLang="en-US" dirty="0" smtClean="0"/>
              <a:t>音声認識</a:t>
            </a:r>
          </a:p>
          <a:p>
            <a:pPr lvl="1"/>
            <a:r>
              <a:rPr kumimoji="1" lang="ja-JP" altLang="en-US" dirty="0" smtClean="0"/>
              <a:t>従来の手法より</a:t>
            </a:r>
            <a:r>
              <a:rPr kumimoji="1" lang="en-US" altLang="ja-JP" dirty="0" smtClean="0"/>
              <a:t>5%</a:t>
            </a:r>
            <a:r>
              <a:rPr kumimoji="1" lang="ja-JP" altLang="en-US" dirty="0" smtClean="0"/>
              <a:t>以上認識率の向上</a:t>
            </a:r>
            <a:endParaRPr lang="ja-JP" altLang="en-US" dirty="0"/>
          </a:p>
          <a:p>
            <a:r>
              <a:rPr kumimoji="1" lang="ja-JP" altLang="en-US" dirty="0" smtClean="0"/>
              <a:t>化合物の活性予測</a:t>
            </a:r>
          </a:p>
          <a:p>
            <a:pPr lvl="1"/>
            <a:r>
              <a:rPr kumimoji="1" lang="ja-JP" altLang="en-US" dirty="0" smtClean="0"/>
              <a:t>非専門家がぶっちぎりの</a:t>
            </a:r>
            <a:r>
              <a:rPr kumimoji="1" lang="en-US" altLang="ja-JP" dirty="0" smtClean="0"/>
              <a:t>1</a:t>
            </a:r>
            <a:r>
              <a:rPr kumimoji="1" lang="ja-JP" altLang="en-US" dirty="0" smtClean="0"/>
              <a:t>位</a:t>
            </a:r>
            <a:endParaRPr kumimoji="1" lang="en-US" altLang="ja-JP" dirty="0" smtClean="0"/>
          </a:p>
          <a:p>
            <a:pPr lvl="2"/>
            <a:r>
              <a:rPr kumimoji="1" lang="ja-JP" altLang="en-US" dirty="0" smtClean="0"/>
              <a:t>「化合物の活性予測なんてやったことないが、試してみたら精度が出た。」とのこと</a:t>
            </a:r>
            <a:endParaRPr kumimoji="1" lang="en-US" altLang="ja-JP" dirty="0" smtClean="0"/>
          </a:p>
          <a:p>
            <a:r>
              <a:rPr kumimoji="1" lang="ja-JP" altLang="en-US" dirty="0" smtClean="0"/>
              <a:t>仏英翻訳タスク</a:t>
            </a:r>
          </a:p>
          <a:p>
            <a:pPr lvl="1"/>
            <a:r>
              <a:rPr kumimoji="1" lang="ja-JP" altLang="en-US" dirty="0" smtClean="0"/>
              <a:t>一切前処理なしでその時点での最高精度に匹敵</a:t>
            </a:r>
            <a:endParaRPr kumimoji="1" lang="ja-JP" altLang="en-US" dirty="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38</a:t>
            </a:fld>
            <a:endParaRPr lang="en-US" dirty="0"/>
          </a:p>
        </p:txBody>
      </p:sp>
    </p:spTree>
    <p:extLst>
      <p:ext uri="{BB962C8B-B14F-4D97-AF65-F5344CB8AC3E}">
        <p14:creationId xmlns:p14="http://schemas.microsoft.com/office/powerpoint/2010/main" val="14526708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2400953" y="3591311"/>
            <a:ext cx="7166892" cy="2340022"/>
          </a:xfrm>
          <a:prstGeom prst="rect">
            <a:avLst/>
          </a:prstGeom>
        </p:spPr>
      </p:pic>
      <p:sp>
        <p:nvSpPr>
          <p:cNvPr id="2" name="Title 1"/>
          <p:cNvSpPr>
            <a:spLocks noGrp="1"/>
          </p:cNvSpPr>
          <p:nvPr>
            <p:ph type="title"/>
          </p:nvPr>
        </p:nvSpPr>
        <p:spPr/>
        <p:txBody>
          <a:bodyPr/>
          <a:lstStyle/>
          <a:p>
            <a:r>
              <a:rPr kumimoji="1" lang="en-US" altLang="ja-JP" dirty="0" smtClean="0"/>
              <a:t>Deep Learning</a:t>
            </a:r>
            <a:r>
              <a:rPr kumimoji="1" lang="ja-JP" altLang="en-US" dirty="0" smtClean="0"/>
              <a:t>と</a:t>
            </a:r>
            <a:r>
              <a:rPr kumimoji="1" lang="ja-JP" altLang="en-US" dirty="0" smtClean="0"/>
              <a:t>は</a:t>
            </a:r>
            <a:r>
              <a:rPr kumimoji="1" lang="en-US" altLang="ja-JP" dirty="0" smtClean="0"/>
              <a:t>.. </a:t>
            </a:r>
            <a:r>
              <a:rPr kumimoji="1" lang="ja-JP" altLang="en-US" dirty="0" smtClean="0"/>
              <a:t>の前に</a:t>
            </a:r>
            <a:endParaRPr kumimoji="1" lang="ja-JP" altLang="en-US" dirty="0"/>
          </a:p>
        </p:txBody>
      </p:sp>
      <p:sp>
        <p:nvSpPr>
          <p:cNvPr id="3" name="Content Placeholder 2"/>
          <p:cNvSpPr>
            <a:spLocks noGrp="1"/>
          </p:cNvSpPr>
          <p:nvPr>
            <p:ph idx="1"/>
          </p:nvPr>
        </p:nvSpPr>
        <p:spPr/>
        <p:txBody>
          <a:bodyPr>
            <a:normAutofit/>
          </a:bodyPr>
          <a:lstStyle/>
          <a:p>
            <a:r>
              <a:rPr lang="ja-JP" altLang="en-US" b="1" dirty="0" smtClean="0"/>
              <a:t>ニューラルネットワーク</a:t>
            </a:r>
            <a:endParaRPr lang="en-US" altLang="ja-JP" b="1" dirty="0" smtClean="0"/>
          </a:p>
          <a:p>
            <a:pPr lvl="1"/>
            <a:r>
              <a:rPr lang="ja-JP" altLang="en-US" sz="2000" dirty="0"/>
              <a:t>提案自体は</a:t>
            </a:r>
            <a:r>
              <a:rPr lang="en-US" altLang="ja-JP" sz="2000" dirty="0"/>
              <a:t>1960s </a:t>
            </a:r>
            <a:r>
              <a:rPr lang="en-US" altLang="ja-JP" sz="2000" dirty="0" smtClean="0"/>
              <a:t>~</a:t>
            </a:r>
          </a:p>
          <a:p>
            <a:pPr lvl="1"/>
            <a:r>
              <a:rPr lang="ja-JP" altLang="en-US" sz="2000" dirty="0" smtClean="0"/>
              <a:t>脳</a:t>
            </a:r>
            <a:r>
              <a:rPr lang="ja-JP" altLang="en-US" sz="2000" dirty="0"/>
              <a:t>の</a:t>
            </a:r>
            <a:r>
              <a:rPr lang="ja-JP" altLang="en-US" sz="2000" dirty="0" smtClean="0"/>
              <a:t>構造</a:t>
            </a:r>
            <a:r>
              <a:rPr lang="en-US" altLang="ja-JP" sz="2000" dirty="0" smtClean="0"/>
              <a:t> (</a:t>
            </a:r>
            <a:r>
              <a:rPr lang="ja-JP" altLang="en-US" sz="2000" dirty="0" smtClean="0"/>
              <a:t>シナプス</a:t>
            </a:r>
            <a:r>
              <a:rPr lang="en-US" altLang="ja-JP" sz="2000" dirty="0" smtClean="0"/>
              <a:t>) </a:t>
            </a:r>
            <a:r>
              <a:rPr lang="ja-JP" altLang="en-US" sz="2000" dirty="0" smtClean="0"/>
              <a:t>を</a:t>
            </a:r>
            <a:r>
              <a:rPr lang="ja-JP" altLang="en-US" sz="2000" dirty="0" smtClean="0"/>
              <a:t>参考</a:t>
            </a:r>
            <a:r>
              <a:rPr lang="ja-JP" altLang="en-US" sz="2000" dirty="0"/>
              <a:t>に作成されたとされて</a:t>
            </a:r>
            <a:r>
              <a:rPr lang="ja-JP" altLang="en-US" sz="2000" dirty="0" smtClean="0"/>
              <a:t>いる</a:t>
            </a:r>
            <a:endParaRPr lang="en-US" altLang="ja-JP" sz="2000" dirty="0" smtClean="0"/>
          </a:p>
          <a:p>
            <a:pPr lvl="1"/>
            <a:r>
              <a:rPr lang="ja-JP" altLang="en-US" sz="2000" dirty="0" smtClean="0"/>
              <a:t>基本的には、入力層、中間層、出力層の</a:t>
            </a:r>
            <a:r>
              <a:rPr lang="en-US" altLang="ja-JP" sz="2000" dirty="0" smtClean="0"/>
              <a:t>3</a:t>
            </a:r>
            <a:r>
              <a:rPr lang="ja-JP" altLang="en-US" sz="2000" dirty="0" smtClean="0"/>
              <a:t>層からなる</a:t>
            </a:r>
            <a:endParaRPr lang="en-US" altLang="ja-JP" sz="2000" dirty="0"/>
          </a:p>
          <a:p>
            <a:pPr marL="360000" lvl="1" indent="0">
              <a:buNone/>
            </a:pPr>
            <a:endParaRPr lang="en-US" altLang="ja-JP" sz="2200" b="1" dirty="0" smtClean="0"/>
          </a:p>
          <a:p>
            <a:pPr marL="108000" indent="0">
              <a:buNone/>
            </a:pPr>
            <a:endParaRPr lang="en-US" altLang="ja-JP" dirty="0"/>
          </a:p>
          <a:p>
            <a:endParaRPr kumimoji="1" lang="en-US" altLang="ja-JP" dirty="0" smtClean="0"/>
          </a:p>
          <a:p>
            <a:pPr marL="107997" indent="0">
              <a:buNone/>
            </a:pPr>
            <a:endParaRPr kumimoji="1" lang="en-US" altLang="ja-JP" dirty="0" smtClean="0"/>
          </a:p>
          <a:p>
            <a:endParaRPr kumimoji="1" lang="ja-JP" altLang="en-US" dirty="0" smtClean="0"/>
          </a:p>
        </p:txBody>
      </p:sp>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39</a:t>
            </a:fld>
            <a:endParaRPr lang="en-US" dirty="0"/>
          </a:p>
        </p:txBody>
      </p:sp>
      <p:pic>
        <p:nvPicPr>
          <p:cNvPr id="7" name="Picture 6"/>
          <p:cNvPicPr>
            <a:picLocks noChangeAspect="1"/>
          </p:cNvPicPr>
          <p:nvPr/>
        </p:nvPicPr>
        <p:blipFill>
          <a:blip r:embed="rId3"/>
          <a:stretch>
            <a:fillRect/>
          </a:stretch>
        </p:blipFill>
        <p:spPr>
          <a:xfrm>
            <a:off x="7658100" y="1244736"/>
            <a:ext cx="4176968" cy="2279683"/>
          </a:xfrm>
          <a:prstGeom prst="rect">
            <a:avLst/>
          </a:prstGeom>
        </p:spPr>
      </p:pic>
      <p:sp>
        <p:nvSpPr>
          <p:cNvPr id="11" name="TextBox 10"/>
          <p:cNvSpPr txBox="1"/>
          <p:nvPr/>
        </p:nvSpPr>
        <p:spPr>
          <a:xfrm>
            <a:off x="8931816" y="3591311"/>
            <a:ext cx="1569660" cy="369332"/>
          </a:xfrm>
          <a:prstGeom prst="rect">
            <a:avLst/>
          </a:prstGeom>
          <a:noFill/>
        </p:spPr>
        <p:txBody>
          <a:bodyPr wrap="none" rtlCol="0">
            <a:spAutoFit/>
          </a:bodyPr>
          <a:lstStyle/>
          <a:p>
            <a:r>
              <a:rPr kumimoji="1" lang="ja-JP" altLang="en-US" dirty="0" smtClean="0"/>
              <a:t>脳の神経回路</a:t>
            </a:r>
            <a:endParaRPr kumimoji="1" lang="ja-JP" altLang="en-US" dirty="0"/>
          </a:p>
        </p:txBody>
      </p:sp>
      <p:sp>
        <p:nvSpPr>
          <p:cNvPr id="13" name="TextBox 12"/>
          <p:cNvSpPr txBox="1"/>
          <p:nvPr/>
        </p:nvSpPr>
        <p:spPr>
          <a:xfrm>
            <a:off x="5160709" y="5886786"/>
            <a:ext cx="2989921" cy="369332"/>
          </a:xfrm>
          <a:prstGeom prst="rect">
            <a:avLst/>
          </a:prstGeom>
          <a:noFill/>
        </p:spPr>
        <p:txBody>
          <a:bodyPr wrap="none" rtlCol="0">
            <a:spAutoFit/>
          </a:bodyPr>
          <a:lstStyle/>
          <a:p>
            <a:r>
              <a:rPr kumimoji="1" lang="en-US" altLang="ja-JP" dirty="0" smtClean="0"/>
              <a:t>(</a:t>
            </a:r>
            <a:r>
              <a:rPr kumimoji="1" lang="ja-JP" altLang="en-US" dirty="0" smtClean="0"/>
              <a:t>人工</a:t>
            </a:r>
            <a:r>
              <a:rPr kumimoji="1" lang="en-US" altLang="ja-JP" dirty="0" smtClean="0"/>
              <a:t>)</a:t>
            </a:r>
            <a:r>
              <a:rPr kumimoji="1" lang="ja-JP" altLang="en-US" dirty="0" smtClean="0"/>
              <a:t>ニューラルネットワーク</a:t>
            </a:r>
            <a:endParaRPr kumimoji="1" lang="ja-JP" altLang="en-US" dirty="0"/>
          </a:p>
        </p:txBody>
      </p:sp>
      <p:pic>
        <p:nvPicPr>
          <p:cNvPr id="17" name="Picture 16"/>
          <p:cNvPicPr>
            <a:picLocks noChangeAspect="1"/>
          </p:cNvPicPr>
          <p:nvPr/>
        </p:nvPicPr>
        <p:blipFill>
          <a:blip r:embed="rId4"/>
          <a:stretch>
            <a:fillRect/>
          </a:stretch>
        </p:blipFill>
        <p:spPr>
          <a:xfrm>
            <a:off x="876778" y="3960643"/>
            <a:ext cx="1181088" cy="1286543"/>
          </a:xfrm>
          <a:prstGeom prst="rect">
            <a:avLst/>
          </a:prstGeom>
        </p:spPr>
      </p:pic>
      <p:sp>
        <p:nvSpPr>
          <p:cNvPr id="18" name="TextBox 17"/>
          <p:cNvSpPr txBox="1"/>
          <p:nvPr/>
        </p:nvSpPr>
        <p:spPr>
          <a:xfrm>
            <a:off x="2200275" y="3307581"/>
            <a:ext cx="877163" cy="369332"/>
          </a:xfrm>
          <a:prstGeom prst="rect">
            <a:avLst/>
          </a:prstGeom>
          <a:noFill/>
        </p:spPr>
        <p:txBody>
          <a:bodyPr wrap="none" rtlCol="0">
            <a:spAutoFit/>
          </a:bodyPr>
          <a:lstStyle/>
          <a:p>
            <a:r>
              <a:rPr kumimoji="1" lang="ja-JP" altLang="en-US" smtClean="0"/>
              <a:t>入力層</a:t>
            </a:r>
            <a:endParaRPr kumimoji="1" lang="ja-JP" altLang="en-US"/>
          </a:p>
        </p:txBody>
      </p:sp>
      <p:sp>
        <p:nvSpPr>
          <p:cNvPr id="19" name="TextBox 18"/>
          <p:cNvSpPr txBox="1"/>
          <p:nvPr/>
        </p:nvSpPr>
        <p:spPr>
          <a:xfrm>
            <a:off x="3089363" y="3248647"/>
            <a:ext cx="1763624" cy="369332"/>
          </a:xfrm>
          <a:prstGeom prst="rect">
            <a:avLst/>
          </a:prstGeom>
          <a:noFill/>
        </p:spPr>
        <p:txBody>
          <a:bodyPr wrap="none" rtlCol="0">
            <a:spAutoFit/>
          </a:bodyPr>
          <a:lstStyle/>
          <a:p>
            <a:r>
              <a:rPr kumimoji="1" lang="ja-JP" altLang="en-US" dirty="0" smtClean="0"/>
              <a:t>中間層</a:t>
            </a:r>
            <a:r>
              <a:rPr kumimoji="1" lang="en-US" altLang="ja-JP" dirty="0" smtClean="0"/>
              <a:t> (</a:t>
            </a:r>
            <a:r>
              <a:rPr kumimoji="1" lang="ja-JP" altLang="en-US" dirty="0" smtClean="0"/>
              <a:t>隠れ層</a:t>
            </a:r>
            <a:r>
              <a:rPr kumimoji="1" lang="en-US" altLang="ja-JP" dirty="0" smtClean="0"/>
              <a:t>)</a:t>
            </a:r>
          </a:p>
        </p:txBody>
      </p:sp>
      <p:sp>
        <p:nvSpPr>
          <p:cNvPr id="20" name="TextBox 19"/>
          <p:cNvSpPr txBox="1"/>
          <p:nvPr/>
        </p:nvSpPr>
        <p:spPr>
          <a:xfrm>
            <a:off x="4852987" y="3275315"/>
            <a:ext cx="877163" cy="369332"/>
          </a:xfrm>
          <a:prstGeom prst="rect">
            <a:avLst/>
          </a:prstGeom>
          <a:noFill/>
        </p:spPr>
        <p:txBody>
          <a:bodyPr wrap="none" rtlCol="0">
            <a:spAutoFit/>
          </a:bodyPr>
          <a:lstStyle/>
          <a:p>
            <a:r>
              <a:rPr kumimoji="1" lang="ja-JP" altLang="en-US" smtClean="0"/>
              <a:t>出力層</a:t>
            </a:r>
            <a:endParaRPr kumimoji="1" lang="ja-JP" altLang="en-US"/>
          </a:p>
        </p:txBody>
      </p:sp>
    </p:spTree>
    <p:extLst>
      <p:ext uri="{BB962C8B-B14F-4D97-AF65-F5344CB8AC3E}">
        <p14:creationId xmlns:p14="http://schemas.microsoft.com/office/powerpoint/2010/main" val="626213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人工知能とは？</a:t>
            </a:r>
            <a:endParaRPr kumimoji="1" lang="ja-JP" altLang="en-US" dirty="0"/>
          </a:p>
        </p:txBody>
      </p:sp>
      <p:sp>
        <p:nvSpPr>
          <p:cNvPr id="3" name="Content Placeholder 2"/>
          <p:cNvSpPr>
            <a:spLocks noGrp="1"/>
          </p:cNvSpPr>
          <p:nvPr>
            <p:ph idx="1"/>
          </p:nvPr>
        </p:nvSpPr>
        <p:spPr/>
        <p:txBody>
          <a:bodyPr/>
          <a:lstStyle/>
          <a:p>
            <a:endParaRPr lang="en-US" altLang="ja-JP" dirty="0"/>
          </a:p>
          <a:p>
            <a:pPr marL="108000" indent="0">
              <a:buNone/>
            </a:pPr>
            <a:endParaRPr lang="en-US" altLang="ja-JP" dirty="0"/>
          </a:p>
          <a:p>
            <a:pPr marL="108000" indent="0">
              <a:buNone/>
            </a:pPr>
            <a:endParaRPr kumimoji="1" lang="ja-JP" altLang="en-US" dirty="0"/>
          </a:p>
        </p:txBody>
      </p:sp>
      <p:pic>
        <p:nvPicPr>
          <p:cNvPr id="4" name="Picture 3"/>
          <p:cNvPicPr>
            <a:picLocks noChangeAspect="1"/>
          </p:cNvPicPr>
          <p:nvPr/>
        </p:nvPicPr>
        <p:blipFill>
          <a:blip r:embed="rId2"/>
          <a:stretch>
            <a:fillRect/>
          </a:stretch>
        </p:blipFill>
        <p:spPr>
          <a:xfrm>
            <a:off x="8792064" y="1967348"/>
            <a:ext cx="2768600" cy="2946400"/>
          </a:xfrm>
          <a:prstGeom prst="rect">
            <a:avLst/>
          </a:prstGeom>
        </p:spPr>
      </p:pic>
      <p:sp>
        <p:nvSpPr>
          <p:cNvPr id="5" name="Content Placeholder 2"/>
          <p:cNvSpPr txBox="1">
            <a:spLocks/>
          </p:cNvSpPr>
          <p:nvPr/>
        </p:nvSpPr>
        <p:spPr>
          <a:xfrm>
            <a:off x="1184942" y="1724595"/>
            <a:ext cx="7901908" cy="4106868"/>
          </a:xfrm>
          <a:prstGeom prst="rect">
            <a:avLst/>
          </a:prstGeom>
        </p:spPr>
        <p:txBody>
          <a:bodyPr vert="horz" lIns="0" tIns="45720" rIns="0" bIns="45720" rtlCol="0">
            <a:normAutofit/>
          </a:bodyPr>
          <a:lstStyle>
            <a:lvl1pPr marL="360000" indent="-252000" algn="l" defTabSz="914400" rtl="0" eaLnBrk="1" latinLnBrk="0" hangingPunct="1">
              <a:lnSpc>
                <a:spcPct val="100000"/>
              </a:lnSpc>
              <a:spcBef>
                <a:spcPts val="1200"/>
              </a:spcBef>
              <a:spcAft>
                <a:spcPts val="200"/>
              </a:spcAft>
              <a:buClr>
                <a:schemeClr val="accent1"/>
              </a:buClr>
              <a:buSzPct val="100000"/>
              <a:buFont typeface="Arial" charset="0"/>
              <a:buChar char="•"/>
              <a:defRPr kumimoji="1" sz="2400" kern="1200">
                <a:solidFill>
                  <a:schemeClr val="tx1">
                    <a:lumMod val="75000"/>
                    <a:lumOff val="25000"/>
                  </a:schemeClr>
                </a:solidFill>
                <a:latin typeface="+mn-lt"/>
                <a:ea typeface="+mn-ea"/>
                <a:cs typeface="+mn-cs"/>
              </a:defRPr>
            </a:lvl1pPr>
            <a:lvl2pPr marL="612000" indent="-252000" algn="l" defTabSz="914400" rtl="0" eaLnBrk="1" latinLnBrk="0" hangingPunct="1">
              <a:lnSpc>
                <a:spcPct val="10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mn-lt"/>
                <a:ea typeface="+mn-ea"/>
                <a:cs typeface="+mn-cs"/>
              </a:defRPr>
            </a:lvl2pPr>
            <a:lvl3pPr marL="828000" indent="-288000" algn="l" defTabSz="914400" rtl="0" eaLnBrk="1" latinLnBrk="0" hangingPunct="1">
              <a:lnSpc>
                <a:spcPct val="10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mn-lt"/>
                <a:ea typeface="+mn-ea"/>
                <a:cs typeface="+mn-cs"/>
              </a:defRPr>
            </a:lvl3pPr>
            <a:lvl4pPr marL="864000"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4pPr>
            <a:lvl5pPr marL="1080000"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108000" indent="0">
              <a:buFont typeface="Arial" charset="0"/>
              <a:buNone/>
            </a:pPr>
            <a:r>
              <a:rPr lang="ja-JP" altLang="en-US" dirty="0" smtClean="0"/>
              <a:t>究極的には、</a:t>
            </a:r>
            <a:r>
              <a:rPr lang="en-US" altLang="ja-JP" dirty="0"/>
              <a:t/>
            </a:r>
            <a:br>
              <a:rPr lang="en-US" altLang="ja-JP" dirty="0"/>
            </a:br>
            <a:endParaRPr lang="en-US" altLang="ja-JP" dirty="0" smtClean="0"/>
          </a:p>
          <a:p>
            <a:pPr marL="108000" indent="0">
              <a:buFont typeface="Arial" charset="0"/>
              <a:buNone/>
            </a:pPr>
            <a:r>
              <a:rPr lang="ja-JP" altLang="en-US" b="1" dirty="0" smtClean="0"/>
              <a:t>「人間と同等に知的な振る舞いを見せるコンピュータ」</a:t>
            </a:r>
          </a:p>
          <a:p>
            <a:pPr marL="108000" indent="0">
              <a:buNone/>
            </a:pPr>
            <a:endParaRPr lang="en-US" altLang="ja-JP" dirty="0" smtClean="0"/>
          </a:p>
          <a:p>
            <a:pPr marL="108000" indent="0">
              <a:buNone/>
            </a:pPr>
            <a:r>
              <a:rPr lang="ja-JP" altLang="en-US" dirty="0" smtClean="0"/>
              <a:t>人間の脳は電気</a:t>
            </a:r>
            <a:r>
              <a:rPr lang="ja-JP" altLang="en-US" dirty="0"/>
              <a:t>信号＋</a:t>
            </a:r>
            <a:r>
              <a:rPr lang="ja-JP" altLang="en-US" dirty="0" smtClean="0"/>
              <a:t>化学反応なんだから</a:t>
            </a:r>
            <a:r>
              <a:rPr lang="en-US" altLang="ja-JP" dirty="0" smtClean="0"/>
              <a:t/>
            </a:r>
            <a:br>
              <a:rPr lang="en-US" altLang="ja-JP" dirty="0" smtClean="0"/>
            </a:br>
            <a:r>
              <a:rPr lang="ja-JP" altLang="en-US" dirty="0" smtClean="0"/>
              <a:t>プログラムでかならず実現可能という発想</a:t>
            </a:r>
            <a:endParaRPr lang="en-US" altLang="ja-JP" dirty="0" smtClean="0"/>
          </a:p>
          <a:p>
            <a:pPr marL="108000" indent="0">
              <a:buFont typeface="Arial" charset="0"/>
              <a:buNone/>
            </a:pPr>
            <a:endParaRPr lang="ja-JP" altLang="en-US" sz="2800" dirty="0"/>
          </a:p>
          <a:p>
            <a:pPr marL="108000" indent="0" algn="ctr">
              <a:buNone/>
            </a:pPr>
            <a:r>
              <a:rPr lang="ja-JP" altLang="en-US" b="1" dirty="0" smtClean="0"/>
              <a:t>だが、そんなものは当然まだできていない</a:t>
            </a:r>
            <a:r>
              <a:rPr lang="en-US" altLang="ja-JP" b="1" dirty="0" smtClean="0"/>
              <a:t>!!!</a:t>
            </a:r>
            <a:endParaRPr lang="ja-JP" altLang="en-US" b="1" dirty="0"/>
          </a:p>
        </p:txBody>
      </p:sp>
    </p:spTree>
    <p:extLst>
      <p:ext uri="{BB962C8B-B14F-4D97-AF65-F5344CB8AC3E}">
        <p14:creationId xmlns:p14="http://schemas.microsoft.com/office/powerpoint/2010/main" val="20491978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Deep Learning</a:t>
            </a:r>
            <a:r>
              <a:rPr kumimoji="1" lang="ja-JP" altLang="en-US" dirty="0" smtClean="0"/>
              <a:t>とは</a:t>
            </a:r>
            <a:endParaRPr kumimoji="1" lang="ja-JP" altLang="en-US" dirty="0"/>
          </a:p>
        </p:txBody>
      </p:sp>
      <p:sp>
        <p:nvSpPr>
          <p:cNvPr id="3" name="Content Placeholder 2"/>
          <p:cNvSpPr>
            <a:spLocks noGrp="1"/>
          </p:cNvSpPr>
          <p:nvPr>
            <p:ph idx="1"/>
          </p:nvPr>
        </p:nvSpPr>
        <p:spPr/>
        <p:txBody>
          <a:bodyPr>
            <a:normAutofit/>
          </a:bodyPr>
          <a:lstStyle/>
          <a:p>
            <a:endParaRPr kumimoji="1" lang="en-US" altLang="ja-JP" dirty="0" smtClean="0"/>
          </a:p>
          <a:p>
            <a:pPr marL="108000" indent="0">
              <a:lnSpc>
                <a:spcPct val="150000"/>
              </a:lnSpc>
              <a:buNone/>
            </a:pPr>
            <a:r>
              <a:rPr lang="ja-JP" altLang="en-US" b="1" dirty="0" smtClean="0"/>
              <a:t>ニューラルネットワークを多層に</a:t>
            </a:r>
            <a:r>
              <a:rPr lang="en-US" altLang="ja-JP" b="1" dirty="0" smtClean="0"/>
              <a:t>(</a:t>
            </a:r>
            <a:r>
              <a:rPr lang="ja-JP" altLang="en-US" b="1" dirty="0" smtClean="0"/>
              <a:t>深く</a:t>
            </a:r>
            <a:r>
              <a:rPr lang="en-US" altLang="ja-JP" b="1" dirty="0" smtClean="0"/>
              <a:t>)</a:t>
            </a:r>
            <a:r>
              <a:rPr lang="ja-JP" altLang="en-US" b="1" dirty="0" smtClean="0"/>
              <a:t>積み上げ</a:t>
            </a:r>
            <a:r>
              <a:rPr lang="ja-JP" altLang="en-US" b="1" dirty="0" smtClean="0"/>
              <a:t>た</a:t>
            </a:r>
            <a:r>
              <a:rPr lang="en-US" altLang="ja-JP" b="1" dirty="0" smtClean="0"/>
              <a:t/>
            </a:r>
            <a:br>
              <a:rPr lang="en-US" altLang="ja-JP" b="1" dirty="0" smtClean="0"/>
            </a:br>
            <a:r>
              <a:rPr lang="ja-JP" altLang="en-US" b="1" dirty="0" smtClean="0"/>
              <a:t>ディープニューラルネットワークを利用した機械学習技術の総称</a:t>
            </a:r>
            <a:endParaRPr kumimoji="1" lang="en-US" altLang="ja-JP" b="1" dirty="0" smtClean="0"/>
          </a:p>
          <a:p>
            <a:pPr>
              <a:lnSpc>
                <a:spcPct val="150000"/>
              </a:lnSpc>
            </a:pPr>
            <a:endParaRPr lang="en-US" altLang="ja-JP" b="1" dirty="0"/>
          </a:p>
          <a:p>
            <a:endParaRPr kumimoji="1" lang="en-US" altLang="ja-JP" dirty="0" smtClean="0"/>
          </a:p>
          <a:p>
            <a:pPr marL="107997" indent="0">
              <a:buNone/>
            </a:pPr>
            <a:endParaRPr kumimoji="1" lang="en-US" altLang="ja-JP" dirty="0" smtClean="0"/>
          </a:p>
          <a:p>
            <a:endParaRPr kumimoji="1" lang="ja-JP" altLang="en-US" dirty="0" smtClean="0"/>
          </a:p>
        </p:txBody>
      </p:sp>
      <p:sp>
        <p:nvSpPr>
          <p:cNvPr id="5" name="Slide Number Placeholder 4"/>
          <p:cNvSpPr>
            <a:spLocks noGrp="1"/>
          </p:cNvSpPr>
          <p:nvPr>
            <p:ph type="sldNum" sz="quarter" idx="12"/>
          </p:nvPr>
        </p:nvSpPr>
        <p:spPr>
          <a:xfrm>
            <a:off x="9900460" y="6459787"/>
            <a:ext cx="1312025" cy="365125"/>
          </a:xfrm>
        </p:spPr>
        <p:txBody>
          <a:bodyPr/>
          <a:lstStyle/>
          <a:p>
            <a:fld id="{6113E31D-E2AB-40D1-8B51-AFA5AFEF393A}" type="slidenum">
              <a:rPr lang="en-US" smtClean="0"/>
              <a:t>40</a:t>
            </a:fld>
            <a:endParaRPr lang="en-US" dirty="0"/>
          </a:p>
        </p:txBody>
      </p:sp>
      <p:pic>
        <p:nvPicPr>
          <p:cNvPr id="10" name="Picture 9"/>
          <p:cNvPicPr>
            <a:picLocks noChangeAspect="1"/>
          </p:cNvPicPr>
          <p:nvPr/>
        </p:nvPicPr>
        <p:blipFill>
          <a:blip r:embed="rId2"/>
          <a:stretch>
            <a:fillRect/>
          </a:stretch>
        </p:blipFill>
        <p:spPr>
          <a:xfrm>
            <a:off x="3228162" y="2946781"/>
            <a:ext cx="6855771" cy="3290158"/>
          </a:xfrm>
          <a:prstGeom prst="rect">
            <a:avLst/>
          </a:prstGeom>
        </p:spPr>
      </p:pic>
      <p:pic>
        <p:nvPicPr>
          <p:cNvPr id="11" name="Picture 10"/>
          <p:cNvPicPr>
            <a:picLocks noChangeAspect="1"/>
          </p:cNvPicPr>
          <p:nvPr/>
        </p:nvPicPr>
        <p:blipFill>
          <a:blip r:embed="rId3"/>
          <a:stretch>
            <a:fillRect/>
          </a:stretch>
        </p:blipFill>
        <p:spPr>
          <a:xfrm>
            <a:off x="1059901" y="3625214"/>
            <a:ext cx="1774825" cy="1933292"/>
          </a:xfrm>
          <a:prstGeom prst="rect">
            <a:avLst/>
          </a:prstGeom>
        </p:spPr>
      </p:pic>
      <p:sp>
        <p:nvSpPr>
          <p:cNvPr id="12" name="TextBox 11"/>
          <p:cNvSpPr txBox="1"/>
          <p:nvPr/>
        </p:nvSpPr>
        <p:spPr>
          <a:xfrm>
            <a:off x="10291511" y="4407194"/>
            <a:ext cx="1183337" cy="369332"/>
          </a:xfrm>
          <a:prstGeom prst="rect">
            <a:avLst/>
          </a:prstGeom>
          <a:noFill/>
        </p:spPr>
        <p:txBody>
          <a:bodyPr wrap="none" rtlCol="0">
            <a:spAutoFit/>
          </a:bodyPr>
          <a:lstStyle/>
          <a:p>
            <a:r>
              <a:rPr kumimoji="1" lang="ja-JP" altLang="en-US" dirty="0" smtClean="0"/>
              <a:t>数字の</a:t>
            </a:r>
            <a:r>
              <a:rPr kumimoji="1" lang="en-US" altLang="ja-JP" dirty="0" smtClean="0"/>
              <a:t>”3”</a:t>
            </a:r>
            <a:endParaRPr kumimoji="1" lang="ja-JP" altLang="en-US" dirty="0"/>
          </a:p>
        </p:txBody>
      </p:sp>
    </p:spTree>
    <p:extLst>
      <p:ext uri="{BB962C8B-B14F-4D97-AF65-F5344CB8AC3E}">
        <p14:creationId xmlns:p14="http://schemas.microsoft.com/office/powerpoint/2010/main" val="5862353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Auto Encoder</a:t>
            </a:r>
            <a:endParaRPr kumimoji="1" lang="ja-JP" altLang="en-US" dirty="0"/>
          </a:p>
        </p:txBody>
      </p:sp>
      <p:sp>
        <p:nvSpPr>
          <p:cNvPr id="3" name="Content Placeholder 2"/>
          <p:cNvSpPr>
            <a:spLocks noGrp="1"/>
          </p:cNvSpPr>
          <p:nvPr>
            <p:ph idx="1"/>
          </p:nvPr>
        </p:nvSpPr>
        <p:spPr/>
        <p:txBody>
          <a:bodyPr/>
          <a:lstStyle/>
          <a:p>
            <a:r>
              <a:rPr kumimoji="1" lang="en-US" altLang="ja-JP" dirty="0" smtClean="0"/>
              <a:t>Deep Learning</a:t>
            </a:r>
            <a:r>
              <a:rPr kumimoji="1" lang="ja-JP" altLang="en-US" dirty="0" smtClean="0"/>
              <a:t>が最初に注目されるきっかけ</a:t>
            </a:r>
            <a:r>
              <a:rPr kumimoji="1" lang="en-US" altLang="ja-JP" dirty="0" smtClean="0"/>
              <a:t> (</a:t>
            </a:r>
            <a:r>
              <a:rPr kumimoji="1" lang="ja-JP" altLang="en-US" dirty="0" smtClean="0"/>
              <a:t>正確には再注目）</a:t>
            </a:r>
          </a:p>
          <a:p>
            <a:r>
              <a:rPr kumimoji="1" lang="ja-JP" altLang="en-US" dirty="0" smtClean="0"/>
              <a:t>出力と入力を同じにして学習するニューラルネットワーク</a:t>
            </a:r>
            <a:endParaRPr kumimoji="1" lang="en-US" altLang="ja-JP" dirty="0" smtClean="0"/>
          </a:p>
          <a:p>
            <a:r>
              <a:rPr kumimoji="1" lang="ja-JP" altLang="en-US" dirty="0" smtClean="0"/>
              <a:t>分類としては教師なし学習</a:t>
            </a:r>
            <a:endParaRPr lang="en-US" altLang="ja-JP" dirty="0"/>
          </a:p>
          <a:p>
            <a:r>
              <a:rPr kumimoji="1" lang="ja-JP" altLang="en-US" dirty="0" smtClean="0"/>
              <a:t>普通に考えると意味ないが、隠れ層の次元数が入力よりも小さかった場合、</a:t>
            </a:r>
            <a:br>
              <a:rPr kumimoji="1" lang="ja-JP" altLang="en-US" dirty="0" smtClean="0"/>
            </a:br>
            <a:r>
              <a:rPr kumimoji="1" lang="ja-JP" altLang="en-US" dirty="0" smtClean="0"/>
              <a:t>より小さい情報で元の情報を表現</a:t>
            </a:r>
            <a:r>
              <a:rPr kumimoji="1" lang="en-US" altLang="ja-JP" dirty="0" smtClean="0"/>
              <a:t> (</a:t>
            </a:r>
            <a:r>
              <a:rPr lang="ja-JP" altLang="en-US" b="1" dirty="0"/>
              <a:t>情報</a:t>
            </a:r>
            <a:r>
              <a:rPr lang="ja-JP" altLang="en-US" b="1" dirty="0" smtClean="0"/>
              <a:t>圧縮</a:t>
            </a:r>
            <a:r>
              <a:rPr lang="en-US" altLang="ja-JP" b="1" dirty="0" smtClean="0"/>
              <a:t>)</a:t>
            </a:r>
            <a:endParaRPr kumimoji="1" lang="ja-JP" altLang="en-US" dirty="0" smtClean="0"/>
          </a:p>
          <a:p>
            <a:pPr marL="108000" indent="0">
              <a:buNone/>
            </a:pPr>
            <a:r>
              <a:rPr kumimoji="1" lang="en-US" altLang="ja-JP" dirty="0" smtClean="0"/>
              <a:t>		</a:t>
            </a:r>
          </a:p>
          <a:p>
            <a:endParaRPr kumimoji="1" lang="ja-JP" altLang="en-US" dirty="0"/>
          </a:p>
        </p:txBody>
      </p:sp>
      <p:pic>
        <p:nvPicPr>
          <p:cNvPr id="4" name="Picture 3"/>
          <p:cNvPicPr>
            <a:picLocks noChangeAspect="1"/>
          </p:cNvPicPr>
          <p:nvPr/>
        </p:nvPicPr>
        <p:blipFill>
          <a:blip r:embed="rId2"/>
          <a:stretch>
            <a:fillRect/>
          </a:stretch>
        </p:blipFill>
        <p:spPr>
          <a:xfrm>
            <a:off x="6538755" y="3440548"/>
            <a:ext cx="5653245" cy="2844800"/>
          </a:xfrm>
          <a:prstGeom prst="rect">
            <a:avLst/>
          </a:prstGeom>
        </p:spPr>
      </p:pic>
    </p:spTree>
    <p:extLst>
      <p:ext uri="{BB962C8B-B14F-4D97-AF65-F5344CB8AC3E}">
        <p14:creationId xmlns:p14="http://schemas.microsoft.com/office/powerpoint/2010/main" val="438838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Deep </a:t>
            </a:r>
            <a:r>
              <a:rPr kumimoji="1" lang="en-US" altLang="ja-JP" dirty="0" err="1" smtClean="0"/>
              <a:t>AutoEncoder</a:t>
            </a:r>
            <a:endParaRPr kumimoji="1" lang="ja-JP" altLang="en-US" dirty="0"/>
          </a:p>
        </p:txBody>
      </p:sp>
      <p:pic>
        <p:nvPicPr>
          <p:cNvPr id="5" name="Picture 4"/>
          <p:cNvPicPr>
            <a:picLocks noChangeAspect="1"/>
          </p:cNvPicPr>
          <p:nvPr/>
        </p:nvPicPr>
        <p:blipFill>
          <a:blip r:embed="rId2"/>
          <a:stretch>
            <a:fillRect/>
          </a:stretch>
        </p:blipFill>
        <p:spPr>
          <a:xfrm>
            <a:off x="1714024" y="1281342"/>
            <a:ext cx="8540750" cy="4986107"/>
          </a:xfrm>
          <a:prstGeom prst="rect">
            <a:avLst/>
          </a:prstGeom>
        </p:spPr>
      </p:pic>
      <p:sp>
        <p:nvSpPr>
          <p:cNvPr id="3" name="Content Placeholder 2"/>
          <p:cNvSpPr>
            <a:spLocks noGrp="1"/>
          </p:cNvSpPr>
          <p:nvPr>
            <p:ph idx="1"/>
          </p:nvPr>
        </p:nvSpPr>
        <p:spPr/>
        <p:txBody>
          <a:bodyPr/>
          <a:lstStyle/>
          <a:p>
            <a:r>
              <a:rPr kumimoji="1" lang="ja-JP" altLang="en-US" dirty="0" smtClean="0"/>
              <a:t>層を重ねることで、どんどん小さい情報で表現しようとする</a:t>
            </a:r>
          </a:p>
          <a:p>
            <a:r>
              <a:rPr kumimoji="1" lang="ja-JP" altLang="en-US" dirty="0" smtClean="0"/>
              <a:t>最終的に各ユニットが何らかの幾何情報を表現</a:t>
            </a:r>
            <a:endParaRPr kumimoji="1" lang="ja-JP" altLang="en-US" dirty="0"/>
          </a:p>
        </p:txBody>
      </p:sp>
    </p:spTree>
    <p:extLst>
      <p:ext uri="{BB962C8B-B14F-4D97-AF65-F5344CB8AC3E}">
        <p14:creationId xmlns:p14="http://schemas.microsoft.com/office/powerpoint/2010/main" val="487295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Google</a:t>
            </a:r>
            <a:r>
              <a:rPr kumimoji="1" lang="ja-JP" altLang="en-US" dirty="0" smtClean="0"/>
              <a:t>の猫</a:t>
            </a:r>
            <a:endParaRPr kumimoji="1" lang="ja-JP" altLang="en-US" dirty="0"/>
          </a:p>
        </p:txBody>
      </p:sp>
      <p:sp>
        <p:nvSpPr>
          <p:cNvPr id="3" name="Content Placeholder 2"/>
          <p:cNvSpPr>
            <a:spLocks noGrp="1"/>
          </p:cNvSpPr>
          <p:nvPr>
            <p:ph idx="1"/>
          </p:nvPr>
        </p:nvSpPr>
        <p:spPr/>
        <p:txBody>
          <a:bodyPr/>
          <a:lstStyle/>
          <a:p>
            <a:r>
              <a:rPr kumimoji="1" lang="en-US" altLang="ja-JP" dirty="0" smtClean="0"/>
              <a:t>Google</a:t>
            </a:r>
            <a:r>
              <a:rPr kumimoji="1" lang="ja-JP" altLang="en-US" dirty="0" smtClean="0"/>
              <a:t>の研究</a:t>
            </a:r>
          </a:p>
          <a:p>
            <a:r>
              <a:rPr lang="en-US" altLang="ja-JP" dirty="0" err="1" smtClean="0"/>
              <a:t>Youtube</a:t>
            </a:r>
            <a:r>
              <a:rPr lang="ja-JP" altLang="en-US" dirty="0" smtClean="0"/>
              <a:t>から取得した大量の画像を使って先程の</a:t>
            </a:r>
            <a:r>
              <a:rPr lang="en-US" altLang="ja-JP" dirty="0" err="1" smtClean="0"/>
              <a:t>AutoEncoder</a:t>
            </a:r>
            <a:r>
              <a:rPr lang="ja-JP" altLang="en-US" dirty="0" smtClean="0"/>
              <a:t>を学習</a:t>
            </a:r>
            <a:r>
              <a:rPr lang="en-US" altLang="ja-JP" dirty="0" smtClean="0"/>
              <a:t> </a:t>
            </a:r>
            <a:br>
              <a:rPr lang="en-US" altLang="ja-JP" dirty="0" smtClean="0"/>
            </a:br>
            <a:r>
              <a:rPr lang="en-US" altLang="ja-JP" dirty="0" smtClean="0"/>
              <a:t>(</a:t>
            </a:r>
            <a:r>
              <a:rPr lang="ja-JP" altLang="en-US" dirty="0" smtClean="0"/>
              <a:t>若干違うがコンセプトは同じ）</a:t>
            </a:r>
            <a:endParaRPr lang="en-US" altLang="ja-JP" dirty="0" smtClean="0"/>
          </a:p>
          <a:p>
            <a:endParaRPr lang="en-US" altLang="ja-JP" dirty="0" smtClean="0"/>
          </a:p>
          <a:p>
            <a:r>
              <a:rPr lang="ja-JP" altLang="en-US" dirty="0" smtClean="0"/>
              <a:t>下位の層のニューロンではななめの線とか</a:t>
            </a:r>
            <a:br>
              <a:rPr lang="ja-JP" altLang="en-US" dirty="0" smtClean="0"/>
            </a:br>
            <a:r>
              <a:rPr lang="ja-JP" altLang="en-US" dirty="0" smtClean="0"/>
              <a:t>エッジに反応するように</a:t>
            </a:r>
          </a:p>
          <a:p>
            <a:r>
              <a:rPr lang="ja-JP" altLang="en-US" dirty="0" smtClean="0"/>
              <a:t>上位では人の顔や猫といった複雑な特徴に</a:t>
            </a:r>
            <a:br>
              <a:rPr lang="ja-JP" altLang="en-US" dirty="0" smtClean="0"/>
            </a:br>
            <a:r>
              <a:rPr lang="ja-JP" altLang="en-US" dirty="0" smtClean="0"/>
              <a:t>反応するように階層的な表現を獲得</a:t>
            </a:r>
            <a:endParaRPr lang="en-US" altLang="ja-JP" dirty="0" smtClean="0"/>
          </a:p>
          <a:p>
            <a:r>
              <a:rPr lang="ja-JP" altLang="en-US" dirty="0" smtClean="0"/>
              <a:t>人間の視神経のモデルとして知られるものと</a:t>
            </a:r>
            <a:br>
              <a:rPr lang="ja-JP" altLang="en-US" dirty="0" smtClean="0"/>
            </a:br>
            <a:r>
              <a:rPr lang="ja-JP" altLang="en-US" dirty="0" smtClean="0"/>
              <a:t>近いらしい</a:t>
            </a:r>
            <a:endParaRPr lang="en-US" altLang="ja-JP" dirty="0"/>
          </a:p>
          <a:p>
            <a:endParaRPr lang="ja-JP" altLang="en-US" dirty="0" smtClean="0"/>
          </a:p>
          <a:p>
            <a:endParaRPr kumimoji="1" lang="ja-JP" altLang="en-US" dirty="0"/>
          </a:p>
        </p:txBody>
      </p:sp>
      <p:pic>
        <p:nvPicPr>
          <p:cNvPr id="4" name="Picture 3"/>
          <p:cNvPicPr>
            <a:picLocks noChangeAspect="1"/>
          </p:cNvPicPr>
          <p:nvPr/>
        </p:nvPicPr>
        <p:blipFill>
          <a:blip r:embed="rId2"/>
          <a:stretch>
            <a:fillRect/>
          </a:stretch>
        </p:blipFill>
        <p:spPr>
          <a:xfrm>
            <a:off x="6030834" y="2334801"/>
            <a:ext cx="6161166" cy="3496662"/>
          </a:xfrm>
          <a:prstGeom prst="rect">
            <a:avLst/>
          </a:prstGeom>
        </p:spPr>
      </p:pic>
    </p:spTree>
    <p:extLst>
      <p:ext uri="{BB962C8B-B14F-4D97-AF65-F5344CB8AC3E}">
        <p14:creationId xmlns:p14="http://schemas.microsoft.com/office/powerpoint/2010/main" val="1163581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何がすごいのか</a:t>
            </a:r>
            <a:endParaRPr kumimoji="1" lang="ja-JP" altLang="en-US" dirty="0"/>
          </a:p>
        </p:txBody>
      </p:sp>
      <p:sp>
        <p:nvSpPr>
          <p:cNvPr id="3" name="Content Placeholder 2"/>
          <p:cNvSpPr>
            <a:spLocks noGrp="1"/>
          </p:cNvSpPr>
          <p:nvPr>
            <p:ph idx="1"/>
          </p:nvPr>
        </p:nvSpPr>
        <p:spPr/>
        <p:txBody>
          <a:bodyPr/>
          <a:lstStyle/>
          <a:p>
            <a:pPr marL="201163" lvl="1" indent="0">
              <a:buNone/>
            </a:pPr>
            <a:r>
              <a:rPr lang="ja-JP" altLang="en-US" sz="2400" dirty="0" smtClean="0"/>
              <a:t>機械学習の</a:t>
            </a:r>
            <a:r>
              <a:rPr lang="en-US" altLang="ja-JP" sz="2400" dirty="0" smtClean="0"/>
              <a:t>2</a:t>
            </a:r>
            <a:r>
              <a:rPr lang="ja-JP" altLang="en-US" sz="2400" dirty="0" smtClean="0"/>
              <a:t>ステップ</a:t>
            </a:r>
            <a:endParaRPr lang="en-US" altLang="ja-JP" sz="2400" dirty="0" smtClean="0"/>
          </a:p>
          <a:p>
            <a:pPr marL="201163" lvl="1" indent="0">
              <a:buNone/>
            </a:pPr>
            <a:endParaRPr lang="en-US" altLang="ja-JP" sz="2400" b="1" dirty="0" smtClean="0"/>
          </a:p>
          <a:p>
            <a:pPr marL="658352" lvl="1" indent="-457189">
              <a:buFont typeface="+mj-lt"/>
              <a:buAutoNum type="arabicPeriod"/>
            </a:pPr>
            <a:r>
              <a:rPr lang="ja-JP" altLang="en-US" sz="2400" b="1" dirty="0" smtClean="0"/>
              <a:t>入力</a:t>
            </a:r>
            <a:r>
              <a:rPr lang="ja-JP" altLang="en-US" sz="2400" b="1" dirty="0"/>
              <a:t>データから人手で特徴量を設計、抽出</a:t>
            </a:r>
            <a:r>
              <a:rPr lang="ja-JP" altLang="en-US" sz="2400" b="1" dirty="0" smtClean="0"/>
              <a:t>する</a:t>
            </a:r>
            <a:endParaRPr lang="ja-JP" altLang="en-US" b="1" dirty="0"/>
          </a:p>
          <a:p>
            <a:pPr marL="658352" lvl="1" indent="-457189">
              <a:buFont typeface="+mj-lt"/>
              <a:buAutoNum type="arabicPeriod"/>
            </a:pPr>
            <a:r>
              <a:rPr lang="ja-JP" altLang="en-US" sz="2400" b="1" dirty="0" smtClean="0"/>
              <a:t>特徴量</a:t>
            </a:r>
            <a:r>
              <a:rPr lang="ja-JP" altLang="en-US" sz="2400" b="1" dirty="0"/>
              <a:t>に対する学習・推論を行うモデルの学習</a:t>
            </a:r>
          </a:p>
          <a:p>
            <a:pPr marL="540000" lvl="2" indent="0">
              <a:buNone/>
            </a:pPr>
            <a:r>
              <a:rPr lang="ja-JP" altLang="en-US" dirty="0" smtClean="0"/>
              <a:t>	</a:t>
            </a:r>
            <a:endParaRPr lang="ja-JP" altLang="en-US" dirty="0"/>
          </a:p>
          <a:p>
            <a:pPr marL="581205" indent="-457189"/>
            <a:endParaRPr kumimoji="1" lang="ja-JP" altLang="en-US" dirty="0"/>
          </a:p>
        </p:txBody>
      </p:sp>
      <p:sp>
        <p:nvSpPr>
          <p:cNvPr id="4" name="Slide Number Placeholder 3"/>
          <p:cNvSpPr>
            <a:spLocks noGrp="1"/>
          </p:cNvSpPr>
          <p:nvPr>
            <p:ph type="sldNum" sz="quarter" idx="12"/>
          </p:nvPr>
        </p:nvSpPr>
        <p:spPr>
          <a:xfrm>
            <a:off x="9900460" y="6459787"/>
            <a:ext cx="1312025" cy="365125"/>
          </a:xfrm>
        </p:spPr>
        <p:txBody>
          <a:bodyPr/>
          <a:lstStyle/>
          <a:p>
            <a:fld id="{6113E31D-E2AB-40D1-8B51-AFA5AFEF393A}" type="slidenum">
              <a:rPr lang="en-US" smtClean="0"/>
              <a:t>44</a:t>
            </a:fld>
            <a:endParaRPr lang="en-US" dirty="0"/>
          </a:p>
        </p:txBody>
      </p:sp>
      <p:sp>
        <p:nvSpPr>
          <p:cNvPr id="6" name="Right Arrow 5"/>
          <p:cNvSpPr/>
          <p:nvPr/>
        </p:nvSpPr>
        <p:spPr>
          <a:xfrm>
            <a:off x="1693334" y="4211597"/>
            <a:ext cx="982133"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TextBox 7"/>
          <p:cNvSpPr txBox="1"/>
          <p:nvPr/>
        </p:nvSpPr>
        <p:spPr>
          <a:xfrm>
            <a:off x="3318934" y="3482369"/>
            <a:ext cx="6944530" cy="2677656"/>
          </a:xfrm>
          <a:prstGeom prst="rect">
            <a:avLst/>
          </a:prstGeom>
          <a:noFill/>
        </p:spPr>
        <p:txBody>
          <a:bodyPr wrap="none" rtlCol="0">
            <a:spAutoFit/>
          </a:bodyPr>
          <a:lstStyle/>
          <a:p>
            <a:r>
              <a:rPr kumimoji="1" lang="ja-JP" altLang="en-US" sz="2400" dirty="0" smtClean="0">
                <a:solidFill>
                  <a:schemeClr val="tx1">
                    <a:lumMod val="75000"/>
                    <a:lumOff val="25000"/>
                  </a:schemeClr>
                </a:solidFill>
              </a:rPr>
              <a:t>ステップ</a:t>
            </a:r>
            <a:r>
              <a:rPr kumimoji="1" lang="en-US" altLang="ja-JP" sz="2400" dirty="0" smtClean="0">
                <a:solidFill>
                  <a:schemeClr val="tx1">
                    <a:lumMod val="75000"/>
                    <a:lumOff val="25000"/>
                  </a:schemeClr>
                </a:solidFill>
              </a:rPr>
              <a:t>1, 2</a:t>
            </a:r>
            <a:r>
              <a:rPr kumimoji="1" lang="ja-JP" altLang="en-US" sz="2400" dirty="0" smtClean="0">
                <a:solidFill>
                  <a:schemeClr val="tx1">
                    <a:lumMod val="75000"/>
                    <a:lumOff val="25000"/>
                  </a:schemeClr>
                </a:solidFill>
              </a:rPr>
              <a:t>を</a:t>
            </a:r>
            <a:r>
              <a:rPr kumimoji="1" lang="ja-JP" altLang="en-US" sz="2400" b="1" dirty="0">
                <a:solidFill>
                  <a:srgbClr val="C00000"/>
                </a:solidFill>
              </a:rPr>
              <a:t>同時に</a:t>
            </a:r>
            <a:r>
              <a:rPr kumimoji="1" lang="ja-JP" altLang="en-US" sz="2400" dirty="0">
                <a:solidFill>
                  <a:schemeClr val="tx1">
                    <a:lumMod val="75000"/>
                    <a:lumOff val="25000"/>
                  </a:schemeClr>
                </a:solidFill>
              </a:rPr>
              <a:t>行うことが出来る</a:t>
            </a:r>
            <a:r>
              <a:rPr kumimoji="1" lang="en-US" altLang="ja-JP" sz="2400" dirty="0">
                <a:solidFill>
                  <a:schemeClr val="tx1">
                    <a:lumMod val="75000"/>
                    <a:lumOff val="25000"/>
                  </a:schemeClr>
                </a:solidFill>
              </a:rPr>
              <a:t> </a:t>
            </a:r>
            <a:endParaRPr kumimoji="1" lang="en-US" altLang="ja-JP" sz="2400" dirty="0" smtClean="0">
              <a:solidFill>
                <a:schemeClr val="tx1">
                  <a:lumMod val="75000"/>
                  <a:lumOff val="25000"/>
                </a:schemeClr>
              </a:solidFill>
            </a:endParaRPr>
          </a:p>
          <a:p>
            <a:r>
              <a:rPr kumimoji="1" lang="ja-JP" altLang="en-US" sz="2400" dirty="0" smtClean="0">
                <a:solidFill>
                  <a:schemeClr val="tx1">
                    <a:lumMod val="75000"/>
                    <a:lumOff val="25000"/>
                  </a:schemeClr>
                </a:solidFill>
              </a:rPr>
              <a:t>データから自動的に特徴量を抽出することができる。</a:t>
            </a:r>
          </a:p>
          <a:p>
            <a:endParaRPr kumimoji="1" lang="en-US" altLang="ja-JP" sz="2400" dirty="0">
              <a:solidFill>
                <a:schemeClr val="tx1">
                  <a:lumMod val="75000"/>
                  <a:lumOff val="25000"/>
                </a:schemeClr>
              </a:solidFill>
            </a:endParaRPr>
          </a:p>
          <a:p>
            <a:r>
              <a:rPr kumimoji="1" lang="ja-JP" altLang="en-US" sz="2400" dirty="0">
                <a:solidFill>
                  <a:schemeClr val="tx1">
                    <a:lumMod val="75000"/>
                    <a:lumOff val="25000"/>
                  </a:schemeClr>
                </a:solidFill>
              </a:rPr>
              <a:t>そのうえ人手で設計した特徴量よりも</a:t>
            </a:r>
            <a:r>
              <a:rPr kumimoji="1" lang="ja-JP" altLang="en-US" sz="2400" b="1" dirty="0">
                <a:solidFill>
                  <a:srgbClr val="C00000"/>
                </a:solidFill>
              </a:rPr>
              <a:t>性能が</a:t>
            </a:r>
            <a:r>
              <a:rPr kumimoji="1" lang="ja-JP" altLang="en-US" sz="2400" b="1" dirty="0" smtClean="0">
                <a:solidFill>
                  <a:srgbClr val="C00000"/>
                </a:solidFill>
              </a:rPr>
              <a:t>良い</a:t>
            </a:r>
            <a:endParaRPr kumimoji="1" lang="en-US" altLang="ja-JP" sz="2400" b="1" dirty="0" smtClean="0">
              <a:solidFill>
                <a:srgbClr val="C00000"/>
              </a:solidFill>
            </a:endParaRPr>
          </a:p>
          <a:p>
            <a:r>
              <a:rPr kumimoji="1" lang="ja-JP" altLang="en-US" sz="2400" dirty="0" smtClean="0">
                <a:solidFill>
                  <a:schemeClr val="tx1">
                    <a:lumMod val="75000"/>
                    <a:lumOff val="25000"/>
                  </a:schemeClr>
                </a:solidFill>
              </a:rPr>
              <a:t>しかも、</a:t>
            </a:r>
            <a:r>
              <a:rPr kumimoji="1" lang="ja-JP" altLang="en-US" sz="2400" b="1" dirty="0" smtClean="0">
                <a:solidFill>
                  <a:srgbClr val="C00000"/>
                </a:solidFill>
              </a:rPr>
              <a:t>異なる分野</a:t>
            </a:r>
            <a:r>
              <a:rPr kumimoji="1" lang="ja-JP" altLang="en-US" sz="2400" dirty="0">
                <a:solidFill>
                  <a:schemeClr val="tx1">
                    <a:lumMod val="75000"/>
                    <a:lumOff val="25000"/>
                  </a:schemeClr>
                </a:solidFill>
              </a:rPr>
              <a:t>で同様に適用できた</a:t>
            </a:r>
          </a:p>
          <a:p>
            <a:endParaRPr kumimoji="1" lang="ja-JP" altLang="en-US" sz="2400" b="1" dirty="0">
              <a:solidFill>
                <a:schemeClr val="tx1">
                  <a:lumMod val="75000"/>
                  <a:lumOff val="25000"/>
                </a:schemeClr>
              </a:solidFill>
            </a:endParaRPr>
          </a:p>
          <a:p>
            <a:endParaRPr kumimoji="1" lang="ja-JP" altLang="en-US" sz="2400" dirty="0">
              <a:solidFill>
                <a:schemeClr val="tx1">
                  <a:lumMod val="75000"/>
                  <a:lumOff val="25000"/>
                </a:schemeClr>
              </a:solidFill>
            </a:endParaRPr>
          </a:p>
        </p:txBody>
      </p:sp>
      <p:cxnSp>
        <p:nvCxnSpPr>
          <p:cNvPr id="10" name="Straight Arrow Connector 9"/>
          <p:cNvCxnSpPr/>
          <p:nvPr/>
        </p:nvCxnSpPr>
        <p:spPr>
          <a:xfrm flipH="1">
            <a:off x="8643938" y="2810933"/>
            <a:ext cx="821796" cy="1018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278704" y="2438826"/>
            <a:ext cx="2175596" cy="369332"/>
          </a:xfrm>
          <a:prstGeom prst="rect">
            <a:avLst/>
          </a:prstGeom>
          <a:noFill/>
        </p:spPr>
        <p:txBody>
          <a:bodyPr wrap="none" rtlCol="0">
            <a:spAutoFit/>
          </a:bodyPr>
          <a:lstStyle/>
          <a:p>
            <a:r>
              <a:rPr kumimoji="1" lang="ja-JP" altLang="en-US" b="1" dirty="0" smtClean="0"/>
              <a:t>表現学習</a:t>
            </a:r>
            <a:r>
              <a:rPr kumimoji="1" lang="ja-JP" altLang="en-US" dirty="0" smtClean="0"/>
              <a:t>と呼ばれる</a:t>
            </a:r>
            <a:endParaRPr kumimoji="1" lang="ja-JP" altLang="en-US" dirty="0"/>
          </a:p>
        </p:txBody>
      </p:sp>
    </p:spTree>
    <p:extLst>
      <p:ext uri="{BB962C8B-B14F-4D97-AF65-F5344CB8AC3E}">
        <p14:creationId xmlns:p14="http://schemas.microsoft.com/office/powerpoint/2010/main" val="2199400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例</a:t>
            </a:r>
            <a:r>
              <a:rPr kumimoji="1" lang="en-US" altLang="ja-JP" dirty="0" smtClean="0"/>
              <a:t>. </a:t>
            </a:r>
            <a:r>
              <a:rPr kumimoji="1" lang="ja-JP" altLang="en-US" dirty="0" smtClean="0"/>
              <a:t>画像認識パイプライン</a:t>
            </a:r>
            <a:endParaRPr kumimoji="1" lang="ja-JP" altLang="en-US" dirty="0"/>
          </a:p>
        </p:txBody>
      </p:sp>
      <p:pic>
        <p:nvPicPr>
          <p:cNvPr id="6" name="Picture 5"/>
          <p:cNvPicPr>
            <a:picLocks noChangeAspect="1"/>
          </p:cNvPicPr>
          <p:nvPr/>
        </p:nvPicPr>
        <p:blipFill>
          <a:blip r:embed="rId2"/>
          <a:stretch>
            <a:fillRect/>
          </a:stretch>
        </p:blipFill>
        <p:spPr>
          <a:xfrm>
            <a:off x="1389464" y="1228725"/>
            <a:ext cx="9340700" cy="4913828"/>
          </a:xfrm>
          <a:prstGeom prst="rect">
            <a:avLst/>
          </a:prstGeom>
        </p:spPr>
      </p:pic>
      <p:sp>
        <p:nvSpPr>
          <p:cNvPr id="11" name="Slide Number Placeholder 10"/>
          <p:cNvSpPr>
            <a:spLocks noGrp="1"/>
          </p:cNvSpPr>
          <p:nvPr>
            <p:ph type="sldNum" sz="quarter" idx="12"/>
          </p:nvPr>
        </p:nvSpPr>
        <p:spPr>
          <a:xfrm>
            <a:off x="9900460" y="6459787"/>
            <a:ext cx="1312025" cy="365125"/>
          </a:xfrm>
        </p:spPr>
        <p:txBody>
          <a:bodyPr/>
          <a:lstStyle/>
          <a:p>
            <a:fld id="{6113E31D-E2AB-40D1-8B51-AFA5AFEF393A}" type="slidenum">
              <a:rPr lang="en-US" smtClean="0"/>
              <a:t>45</a:t>
            </a:fld>
            <a:endParaRPr lang="en-US" dirty="0"/>
          </a:p>
        </p:txBody>
      </p:sp>
      <p:sp>
        <p:nvSpPr>
          <p:cNvPr id="3" name="U-Turn Arrow 2"/>
          <p:cNvSpPr/>
          <p:nvPr/>
        </p:nvSpPr>
        <p:spPr>
          <a:xfrm rot="5400000">
            <a:off x="9257913" y="3686177"/>
            <a:ext cx="2940019" cy="3429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3262068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例</a:t>
            </a:r>
            <a:r>
              <a:rPr kumimoji="1" lang="en-US" altLang="ja-JP" dirty="0" smtClean="0"/>
              <a:t>. </a:t>
            </a:r>
            <a:r>
              <a:rPr kumimoji="1" lang="ja-JP" altLang="en-US" dirty="0" smtClean="0"/>
              <a:t>画像認識パイプライン</a:t>
            </a:r>
            <a:endParaRPr kumimoji="1" lang="ja-JP" altLang="en-US" dirty="0"/>
          </a:p>
        </p:txBody>
      </p:sp>
      <p:pic>
        <p:nvPicPr>
          <p:cNvPr id="6" name="Picture 5"/>
          <p:cNvPicPr>
            <a:picLocks noChangeAspect="1"/>
          </p:cNvPicPr>
          <p:nvPr/>
        </p:nvPicPr>
        <p:blipFill>
          <a:blip r:embed="rId2"/>
          <a:stretch>
            <a:fillRect/>
          </a:stretch>
        </p:blipFill>
        <p:spPr>
          <a:xfrm>
            <a:off x="1389464" y="1228725"/>
            <a:ext cx="9340700" cy="4913828"/>
          </a:xfrm>
          <a:prstGeom prst="rect">
            <a:avLst/>
          </a:prstGeom>
        </p:spPr>
      </p:pic>
      <p:sp>
        <p:nvSpPr>
          <p:cNvPr id="11" name="Slide Number Placeholder 10"/>
          <p:cNvSpPr>
            <a:spLocks noGrp="1"/>
          </p:cNvSpPr>
          <p:nvPr>
            <p:ph type="sldNum" sz="quarter" idx="12"/>
          </p:nvPr>
        </p:nvSpPr>
        <p:spPr>
          <a:xfrm>
            <a:off x="9900460" y="6459787"/>
            <a:ext cx="1312025" cy="365125"/>
          </a:xfrm>
        </p:spPr>
        <p:txBody>
          <a:bodyPr/>
          <a:lstStyle/>
          <a:p>
            <a:fld id="{6113E31D-E2AB-40D1-8B51-AFA5AFEF393A}" type="slidenum">
              <a:rPr lang="en-US" smtClean="0"/>
              <a:t>46</a:t>
            </a:fld>
            <a:endParaRPr lang="en-US" dirty="0"/>
          </a:p>
        </p:txBody>
      </p:sp>
      <p:sp>
        <p:nvSpPr>
          <p:cNvPr id="5" name="Frame 4"/>
          <p:cNvSpPr/>
          <p:nvPr/>
        </p:nvSpPr>
        <p:spPr>
          <a:xfrm>
            <a:off x="6670623" y="3627620"/>
            <a:ext cx="1768840" cy="2053653"/>
          </a:xfrm>
          <a:prstGeom prst="frame">
            <a:avLst>
              <a:gd name="adj1" fmla="val 406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cxnSp>
        <p:nvCxnSpPr>
          <p:cNvPr id="7" name="Straight Arrow Connector 6"/>
          <p:cNvCxnSpPr/>
          <p:nvPr/>
        </p:nvCxnSpPr>
        <p:spPr>
          <a:xfrm flipH="1">
            <a:off x="8619346" y="3312827"/>
            <a:ext cx="1184223" cy="513111"/>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9768756" y="2943495"/>
            <a:ext cx="2478564" cy="400110"/>
          </a:xfrm>
          <a:prstGeom prst="rect">
            <a:avLst/>
          </a:prstGeom>
          <a:noFill/>
        </p:spPr>
        <p:txBody>
          <a:bodyPr wrap="none" rtlCol="0">
            <a:spAutoFit/>
          </a:bodyPr>
          <a:lstStyle/>
          <a:p>
            <a:r>
              <a:rPr kumimoji="1" lang="ja-JP" altLang="en-US" sz="2000" b="1" dirty="0"/>
              <a:t>特徴量が自然に出現</a:t>
            </a:r>
          </a:p>
        </p:txBody>
      </p:sp>
    </p:spTree>
    <p:extLst>
      <p:ext uri="{BB962C8B-B14F-4D97-AF65-F5344CB8AC3E}">
        <p14:creationId xmlns:p14="http://schemas.microsoft.com/office/powerpoint/2010/main" val="8068617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画像認識</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2193899" y="1166191"/>
            <a:ext cx="7029614" cy="5101302"/>
          </a:xfrm>
          <a:prstGeom prst="rect">
            <a:avLst/>
          </a:prstGeom>
        </p:spPr>
      </p:pic>
    </p:spTree>
    <p:extLst>
      <p:ext uri="{BB962C8B-B14F-4D97-AF65-F5344CB8AC3E}">
        <p14:creationId xmlns:p14="http://schemas.microsoft.com/office/powerpoint/2010/main" val="6891550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画像認識</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2193899" y="1166191"/>
            <a:ext cx="7029614" cy="5101302"/>
          </a:xfrm>
          <a:prstGeom prst="rect">
            <a:avLst/>
          </a:prstGeom>
        </p:spPr>
      </p:pic>
      <p:sp>
        <p:nvSpPr>
          <p:cNvPr id="3" name="Oval Callout 2"/>
          <p:cNvSpPr/>
          <p:nvPr/>
        </p:nvSpPr>
        <p:spPr>
          <a:xfrm>
            <a:off x="3879906" y="1948721"/>
            <a:ext cx="3657599" cy="2045439"/>
          </a:xfrm>
          <a:prstGeom prst="wedgeEllipseCallout">
            <a:avLst>
              <a:gd name="adj1" fmla="val -40915"/>
              <a:gd name="adj2" fmla="val 5956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常に引き合いに出される</a:t>
            </a:r>
            <a:br>
              <a:rPr kumimoji="1" lang="ja-JP" altLang="en-US" dirty="0" smtClean="0"/>
            </a:br>
            <a:r>
              <a:rPr kumimoji="1" lang="en-US" altLang="ja-JP" dirty="0" smtClean="0"/>
              <a:t>2</a:t>
            </a:r>
            <a:r>
              <a:rPr kumimoji="1" lang="ja-JP" altLang="en-US" dirty="0" smtClean="0"/>
              <a:t>位の</a:t>
            </a:r>
            <a:r>
              <a:rPr kumimoji="1" lang="en-US" altLang="ja-JP" dirty="0" smtClean="0"/>
              <a:t>ISI</a:t>
            </a:r>
            <a:r>
              <a:rPr kumimoji="1" lang="ja-JP" altLang="en-US" dirty="0" smtClean="0"/>
              <a:t>というのは実は</a:t>
            </a:r>
          </a:p>
          <a:p>
            <a:pPr algn="ctr"/>
            <a:r>
              <a:rPr kumimoji="1" lang="ja-JP" altLang="en-US" dirty="0" smtClean="0"/>
              <a:t>原田・国吉研究室</a:t>
            </a:r>
          </a:p>
        </p:txBody>
      </p:sp>
      <p:sp>
        <p:nvSpPr>
          <p:cNvPr id="6" name="Frame 5"/>
          <p:cNvSpPr/>
          <p:nvPr/>
        </p:nvSpPr>
        <p:spPr>
          <a:xfrm>
            <a:off x="3417757" y="4122295"/>
            <a:ext cx="1528997" cy="1244184"/>
          </a:xfrm>
          <a:prstGeom prst="frame">
            <a:avLst>
              <a:gd name="adj1" fmla="val 286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1691772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エラー率 変化</a:t>
            </a:r>
            <a:r>
              <a:rPr lang="en-US" altLang="ja-JP" dirty="0"/>
              <a:t>:2012</a:t>
            </a:r>
            <a:r>
              <a:rPr lang="ja-JP" altLang="en-US" dirty="0"/>
              <a:t>年以降 </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2414832" y="1198563"/>
            <a:ext cx="7406020" cy="4931304"/>
          </a:xfrm>
          <a:prstGeom prst="rect">
            <a:avLst/>
          </a:prstGeom>
        </p:spPr>
      </p:pic>
    </p:spTree>
    <p:extLst>
      <p:ext uri="{BB962C8B-B14F-4D97-AF65-F5344CB8AC3E}">
        <p14:creationId xmlns:p14="http://schemas.microsoft.com/office/powerpoint/2010/main" val="128449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人工知能とは？</a:t>
            </a:r>
            <a:endParaRPr kumimoji="1" lang="ja-JP" altLang="en-US" dirty="0"/>
          </a:p>
        </p:txBody>
      </p:sp>
      <p:sp>
        <p:nvSpPr>
          <p:cNvPr id="5" name="Content Placeholder 4"/>
          <p:cNvSpPr>
            <a:spLocks noGrp="1"/>
          </p:cNvSpPr>
          <p:nvPr>
            <p:ph idx="1"/>
          </p:nvPr>
        </p:nvSpPr>
        <p:spPr/>
        <p:txBody>
          <a:bodyPr>
            <a:normAutofit/>
          </a:bodyPr>
          <a:lstStyle/>
          <a:p>
            <a:endParaRPr lang="en-US" altLang="ja-JP" dirty="0"/>
          </a:p>
          <a:p>
            <a:r>
              <a:rPr kumimoji="1" lang="ja-JP" altLang="en-US" dirty="0" smtClean="0"/>
              <a:t>専門家たちの意見も様々</a:t>
            </a:r>
            <a:endParaRPr lang="en-US" altLang="ja-JP" dirty="0"/>
          </a:p>
          <a:p>
            <a:pPr lvl="1"/>
            <a:r>
              <a:rPr kumimoji="1" lang="ja-JP" altLang="en-US" dirty="0" smtClean="0"/>
              <a:t>知能をどう捉えるかによってばらつき</a:t>
            </a:r>
            <a:endParaRPr kumimoji="1" lang="en-US" altLang="ja-JP" dirty="0" smtClean="0"/>
          </a:p>
          <a:p>
            <a:pPr lvl="1"/>
            <a:endParaRPr lang="en-US" altLang="ja-JP" dirty="0"/>
          </a:p>
          <a:p>
            <a:pPr lvl="1"/>
            <a:endParaRPr lang="en-US" altLang="ja-JP" dirty="0" smtClean="0"/>
          </a:p>
          <a:p>
            <a:r>
              <a:rPr lang="ja-JP" altLang="en-US" dirty="0" smtClean="0"/>
              <a:t>個人的にしっくりきているのは</a:t>
            </a:r>
            <a:endParaRPr lang="ja-JP" altLang="en-US" dirty="0"/>
          </a:p>
          <a:p>
            <a:pPr marL="108000" indent="0">
              <a:buNone/>
            </a:pPr>
            <a:r>
              <a:rPr lang="en-US" altLang="ja-JP" b="1" dirty="0" smtClean="0"/>
              <a:t>      </a:t>
            </a:r>
            <a:r>
              <a:rPr lang="ja-JP" altLang="en-US" b="1" dirty="0" smtClean="0"/>
              <a:t>「</a:t>
            </a:r>
            <a:r>
              <a:rPr lang="ja-JP" altLang="en-US" b="1" dirty="0"/>
              <a:t>その時代において最も傑出した情報技術」</a:t>
            </a:r>
          </a:p>
          <a:p>
            <a:pPr lvl="1">
              <a:lnSpc>
                <a:spcPct val="200000"/>
              </a:lnSpc>
            </a:pPr>
            <a:r>
              <a:rPr lang="en-US" altLang="ja-JP" dirty="0" smtClean="0"/>
              <a:t>OCR</a:t>
            </a:r>
            <a:r>
              <a:rPr lang="ja-JP" altLang="en-US" dirty="0" smtClean="0"/>
              <a:t>、かな</a:t>
            </a:r>
            <a:r>
              <a:rPr lang="ja-JP" altLang="en-US" dirty="0"/>
              <a:t>漢字変換</a:t>
            </a:r>
            <a:r>
              <a:rPr lang="ja-JP" altLang="en-US" dirty="0" smtClean="0"/>
              <a:t>もかつては人工</a:t>
            </a:r>
            <a:r>
              <a:rPr lang="ja-JP" altLang="en-US" dirty="0"/>
              <a:t>知能</a:t>
            </a:r>
            <a:r>
              <a:rPr lang="ja-JP" altLang="en-US" dirty="0" smtClean="0"/>
              <a:t>だったはず</a:t>
            </a:r>
            <a:endParaRPr lang="ja-JP" altLang="en-US" dirty="0"/>
          </a:p>
          <a:p>
            <a:pPr lvl="1"/>
            <a:r>
              <a:rPr lang="ja-JP" altLang="en-US" dirty="0"/>
              <a:t>コモディティ化</a:t>
            </a:r>
            <a:r>
              <a:rPr lang="ja-JP" altLang="en-US" dirty="0" smtClean="0"/>
              <a:t>し当たり前</a:t>
            </a:r>
            <a:r>
              <a:rPr lang="ja-JP" altLang="en-US" dirty="0"/>
              <a:t>のものとなると、</a:t>
            </a:r>
            <a:r>
              <a:rPr lang="ja-JP" altLang="en-US" dirty="0" smtClean="0"/>
              <a:t>そう呼ばれなくなる</a:t>
            </a:r>
          </a:p>
          <a:p>
            <a:pPr lvl="1">
              <a:lnSpc>
                <a:spcPct val="150000"/>
              </a:lnSpc>
            </a:pPr>
            <a:r>
              <a:rPr lang="ja-JP" altLang="en-US" dirty="0" smtClean="0"/>
              <a:t>自分の理解が及ばない情報技術は大体人工知能に見える</a:t>
            </a:r>
          </a:p>
          <a:p>
            <a:endParaRPr lang="ja-JP" altLang="en-US" dirty="0"/>
          </a:p>
          <a:p>
            <a:endParaRPr lang="en-US" altLang="ja-JP" dirty="0" smtClean="0"/>
          </a:p>
        </p:txBody>
      </p:sp>
      <p:pic>
        <p:nvPicPr>
          <p:cNvPr id="6" name="Content Placeholder 3"/>
          <p:cNvPicPr>
            <a:picLocks noChangeAspect="1"/>
          </p:cNvPicPr>
          <p:nvPr/>
        </p:nvPicPr>
        <p:blipFill>
          <a:blip r:embed="rId3"/>
          <a:stretch>
            <a:fillRect/>
          </a:stretch>
        </p:blipFill>
        <p:spPr>
          <a:xfrm>
            <a:off x="7711440" y="554681"/>
            <a:ext cx="4480560" cy="5771733"/>
          </a:xfrm>
          <a:prstGeom prst="rect">
            <a:avLst/>
          </a:prstGeom>
        </p:spPr>
      </p:pic>
    </p:spTree>
    <p:extLst>
      <p:ext uri="{BB962C8B-B14F-4D97-AF65-F5344CB8AC3E}">
        <p14:creationId xmlns:p14="http://schemas.microsoft.com/office/powerpoint/2010/main" val="18726668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顔認識</a:t>
            </a:r>
            <a:endParaRPr kumimoji="1" lang="ja-JP" altLang="en-US" dirty="0"/>
          </a:p>
        </p:txBody>
      </p:sp>
      <p:sp>
        <p:nvSpPr>
          <p:cNvPr id="3" name="Content Placeholder 2"/>
          <p:cNvSpPr>
            <a:spLocks noGrp="1"/>
          </p:cNvSpPr>
          <p:nvPr>
            <p:ph idx="1"/>
          </p:nvPr>
        </p:nvSpPr>
        <p:spPr/>
        <p:txBody>
          <a:bodyPr/>
          <a:lstStyle/>
          <a:p>
            <a:r>
              <a:rPr lang="en-US" altLang="ja-JP" dirty="0" smtClean="0"/>
              <a:t>Google</a:t>
            </a:r>
            <a:r>
              <a:rPr lang="ja-JP" altLang="en-US" dirty="0" smtClean="0"/>
              <a:t>の研究</a:t>
            </a:r>
          </a:p>
          <a:p>
            <a:r>
              <a:rPr kumimoji="1" lang="en-US" altLang="ja-JP" dirty="0" smtClean="0"/>
              <a:t>2</a:t>
            </a:r>
            <a:r>
              <a:rPr kumimoji="1" lang="ja-JP" altLang="en-US" dirty="0" smtClean="0"/>
              <a:t>億枚の人間の顔画像から学習</a:t>
            </a:r>
          </a:p>
          <a:p>
            <a:endParaRPr kumimoji="1" lang="ja-JP" altLang="en-US" dirty="0" smtClean="0"/>
          </a:p>
          <a:p>
            <a:r>
              <a:rPr kumimoji="1" lang="ja-JP" altLang="en-US" b="1" dirty="0" smtClean="0"/>
              <a:t>精度</a:t>
            </a:r>
            <a:r>
              <a:rPr kumimoji="1" lang="en-US" altLang="ja-JP" b="1" dirty="0" smtClean="0"/>
              <a:t> : 99.63% !!!</a:t>
            </a:r>
          </a:p>
          <a:p>
            <a:endParaRPr lang="en-US" altLang="ja-JP" b="1" dirty="0"/>
          </a:p>
          <a:p>
            <a:pPr marL="108000" indent="0">
              <a:buNone/>
            </a:pPr>
            <a:r>
              <a:rPr kumimoji="1" lang="ja-JP" altLang="en-US" dirty="0" smtClean="0"/>
              <a:t>→は別人なのに機械が同一人物だとした例</a:t>
            </a:r>
            <a:endParaRPr kumimoji="1" lang="ja-JP" altLang="en-US" dirty="0"/>
          </a:p>
        </p:txBody>
      </p:sp>
      <p:pic>
        <p:nvPicPr>
          <p:cNvPr id="5" name="Content Placeholder 3"/>
          <p:cNvPicPr>
            <a:picLocks noChangeAspect="1"/>
          </p:cNvPicPr>
          <p:nvPr/>
        </p:nvPicPr>
        <p:blipFill>
          <a:blip r:embed="rId2"/>
          <a:stretch>
            <a:fillRect/>
          </a:stretch>
        </p:blipFill>
        <p:spPr>
          <a:xfrm>
            <a:off x="5732833" y="1255817"/>
            <a:ext cx="6255967" cy="4575646"/>
          </a:xfrm>
          <a:prstGeom prst="rect">
            <a:avLst/>
          </a:prstGeom>
        </p:spPr>
      </p:pic>
    </p:spTree>
    <p:extLst>
      <p:ext uri="{BB962C8B-B14F-4D97-AF65-F5344CB8AC3E}">
        <p14:creationId xmlns:p14="http://schemas.microsoft.com/office/powerpoint/2010/main" val="7487483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顔認識</a:t>
            </a:r>
            <a:endParaRPr kumimoji="1" lang="ja-JP" altLang="en-US" dirty="0"/>
          </a:p>
        </p:txBody>
      </p:sp>
      <p:sp>
        <p:nvSpPr>
          <p:cNvPr id="3" name="Content Placeholder 2"/>
          <p:cNvSpPr>
            <a:spLocks noGrp="1"/>
          </p:cNvSpPr>
          <p:nvPr>
            <p:ph idx="1"/>
          </p:nvPr>
        </p:nvSpPr>
        <p:spPr/>
        <p:txBody>
          <a:bodyPr/>
          <a:lstStyle/>
          <a:p>
            <a:r>
              <a:rPr lang="en-US" altLang="ja-JP" dirty="0" smtClean="0"/>
              <a:t>Google</a:t>
            </a:r>
            <a:r>
              <a:rPr lang="ja-JP" altLang="en-US" dirty="0" smtClean="0"/>
              <a:t>の研究</a:t>
            </a:r>
          </a:p>
          <a:p>
            <a:r>
              <a:rPr kumimoji="1" lang="en-US" altLang="ja-JP" dirty="0" smtClean="0"/>
              <a:t>2</a:t>
            </a:r>
            <a:r>
              <a:rPr kumimoji="1" lang="ja-JP" altLang="en-US" dirty="0" smtClean="0"/>
              <a:t>億枚の人間の顔画像から学習</a:t>
            </a:r>
          </a:p>
          <a:p>
            <a:endParaRPr kumimoji="1" lang="ja-JP" altLang="en-US" dirty="0" smtClean="0"/>
          </a:p>
          <a:p>
            <a:r>
              <a:rPr kumimoji="1" lang="ja-JP" altLang="en-US" b="1" dirty="0" smtClean="0"/>
              <a:t>精度</a:t>
            </a:r>
            <a:r>
              <a:rPr kumimoji="1" lang="en-US" altLang="ja-JP" b="1" dirty="0" smtClean="0"/>
              <a:t> : 99.63% !!!</a:t>
            </a:r>
            <a:endParaRPr kumimoji="1" lang="ja-JP" altLang="en-US" b="1" dirty="0" smtClean="0"/>
          </a:p>
          <a:p>
            <a:endParaRPr lang="ja-JP" altLang="en-US" b="1" dirty="0"/>
          </a:p>
          <a:p>
            <a:pPr marL="108000" indent="0">
              <a:buNone/>
            </a:pPr>
            <a:r>
              <a:rPr lang="ja-JP" altLang="en-US" dirty="0"/>
              <a:t>→</a:t>
            </a:r>
            <a:r>
              <a:rPr lang="ja-JP" altLang="en-US" dirty="0" smtClean="0"/>
              <a:t>は</a:t>
            </a:r>
            <a:r>
              <a:rPr lang="ja-JP" altLang="en-US" dirty="0"/>
              <a:t>同一人物</a:t>
            </a:r>
            <a:r>
              <a:rPr lang="ja-JP" altLang="en-US" dirty="0" smtClean="0"/>
              <a:t>なのに</a:t>
            </a:r>
            <a:r>
              <a:rPr lang="ja-JP" altLang="en-US" dirty="0"/>
              <a:t>機械</a:t>
            </a:r>
            <a:r>
              <a:rPr lang="ja-JP" altLang="en-US" dirty="0" smtClean="0"/>
              <a:t>が別人だと</a:t>
            </a:r>
            <a:r>
              <a:rPr lang="ja-JP" altLang="en-US" dirty="0"/>
              <a:t>した例</a:t>
            </a:r>
          </a:p>
          <a:p>
            <a:endParaRPr kumimoji="1" lang="ja-JP" altLang="en-US" b="1" dirty="0"/>
          </a:p>
        </p:txBody>
      </p:sp>
      <p:pic>
        <p:nvPicPr>
          <p:cNvPr id="6" name="Content Placeholder 3"/>
          <p:cNvPicPr>
            <a:picLocks noChangeAspect="1"/>
          </p:cNvPicPr>
          <p:nvPr/>
        </p:nvPicPr>
        <p:blipFill>
          <a:blip r:embed="rId2"/>
          <a:stretch>
            <a:fillRect/>
          </a:stretch>
        </p:blipFill>
        <p:spPr>
          <a:xfrm>
            <a:off x="5984399" y="1465309"/>
            <a:ext cx="5193205" cy="4484687"/>
          </a:xfrm>
          <a:prstGeom prst="rect">
            <a:avLst/>
          </a:prstGeom>
        </p:spPr>
      </p:pic>
    </p:spTree>
    <p:extLst>
      <p:ext uri="{BB962C8B-B14F-4D97-AF65-F5344CB8AC3E}">
        <p14:creationId xmlns:p14="http://schemas.microsoft.com/office/powerpoint/2010/main" val="18303549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翻訳</a:t>
            </a:r>
            <a:endParaRPr kumimoji="1" lang="ja-JP" altLang="en-US" dirty="0"/>
          </a:p>
        </p:txBody>
      </p:sp>
      <p:sp>
        <p:nvSpPr>
          <p:cNvPr id="5" name="Content Placeholder 4"/>
          <p:cNvSpPr>
            <a:spLocks noGrp="1"/>
          </p:cNvSpPr>
          <p:nvPr>
            <p:ph idx="1"/>
          </p:nvPr>
        </p:nvSpPr>
        <p:spPr/>
        <p:txBody>
          <a:bodyPr/>
          <a:lstStyle/>
          <a:p>
            <a:r>
              <a:rPr kumimoji="1" lang="ja-JP" altLang="en-US" dirty="0" smtClean="0"/>
              <a:t>状態を保存するようなニューラルネットワーク</a:t>
            </a:r>
            <a:endParaRPr kumimoji="1" lang="en-US" altLang="ja-JP" dirty="0" smtClean="0"/>
          </a:p>
          <a:p>
            <a:r>
              <a:rPr kumimoji="1" lang="ja-JP" altLang="en-US" dirty="0" smtClean="0"/>
              <a:t>片方の言語を入力したら、同じ意味のもう片方の言語が出力されるように学習</a:t>
            </a:r>
            <a:endParaRPr kumimoji="1" lang="en-US" altLang="ja-JP" dirty="0" smtClean="0"/>
          </a:p>
          <a:p>
            <a:r>
              <a:rPr kumimoji="1" lang="ja-JP" altLang="en-US" dirty="0" smtClean="0"/>
              <a:t>最近</a:t>
            </a:r>
            <a:r>
              <a:rPr kumimoji="1" lang="en-US" altLang="ja-JP" dirty="0" smtClean="0"/>
              <a:t>Google</a:t>
            </a:r>
            <a:r>
              <a:rPr kumimoji="1" lang="ja-JP" altLang="en-US" dirty="0" smtClean="0"/>
              <a:t>翻訳が劇的に性能が上がったのはこれを採用してから</a:t>
            </a:r>
          </a:p>
          <a:p>
            <a:endParaRPr kumimoji="1" lang="ja-JP" altLang="en-US" dirty="0"/>
          </a:p>
        </p:txBody>
      </p:sp>
      <p:pic>
        <p:nvPicPr>
          <p:cNvPr id="6" name="Content Placeholder 3"/>
          <p:cNvPicPr>
            <a:picLocks noChangeAspect="1"/>
          </p:cNvPicPr>
          <p:nvPr/>
        </p:nvPicPr>
        <p:blipFill>
          <a:blip r:embed="rId3"/>
          <a:stretch>
            <a:fillRect/>
          </a:stretch>
        </p:blipFill>
        <p:spPr>
          <a:xfrm>
            <a:off x="3572933" y="3570646"/>
            <a:ext cx="8398934" cy="2260817"/>
          </a:xfrm>
          <a:prstGeom prst="rect">
            <a:avLst/>
          </a:prstGeom>
        </p:spPr>
      </p:pic>
    </p:spTree>
    <p:extLst>
      <p:ext uri="{BB962C8B-B14F-4D97-AF65-F5344CB8AC3E}">
        <p14:creationId xmlns:p14="http://schemas.microsoft.com/office/powerpoint/2010/main" val="11200488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最近の研究</a:t>
            </a:r>
            <a:endParaRPr kumimoji="1" lang="ja-JP" altLang="en-US" dirty="0"/>
          </a:p>
        </p:txBody>
      </p:sp>
      <p:sp>
        <p:nvSpPr>
          <p:cNvPr id="3" name="Content Placeholder 2"/>
          <p:cNvSpPr>
            <a:spLocks noGrp="1"/>
          </p:cNvSpPr>
          <p:nvPr>
            <p:ph idx="1"/>
          </p:nvPr>
        </p:nvSpPr>
        <p:spPr/>
        <p:txBody>
          <a:bodyPr>
            <a:normAutofit/>
          </a:bodyPr>
          <a:lstStyle/>
          <a:p>
            <a:endParaRPr kumimoji="1" lang="ja-JP" altLang="en-US" dirty="0" smtClean="0"/>
          </a:p>
          <a:p>
            <a:r>
              <a:rPr kumimoji="1" lang="ja-JP" altLang="en-US" dirty="0" smtClean="0"/>
              <a:t>大量のデータと正解が与えられた場合にそれらの対応</a:t>
            </a:r>
            <a:r>
              <a:rPr kumimoji="1" lang="en-US" altLang="ja-JP" dirty="0" smtClean="0"/>
              <a:t> (</a:t>
            </a:r>
            <a:r>
              <a:rPr kumimoji="1" lang="ja-JP" altLang="en-US" dirty="0" smtClean="0"/>
              <a:t>マッピング</a:t>
            </a:r>
            <a:r>
              <a:rPr kumimoji="1" lang="en-US" altLang="ja-JP" dirty="0" smtClean="0"/>
              <a:t>)</a:t>
            </a:r>
            <a:r>
              <a:rPr kumimoji="1" lang="ja-JP" altLang="en-US" dirty="0" smtClean="0"/>
              <a:t>を学習する問題に</a:t>
            </a:r>
            <a:r>
              <a:rPr kumimoji="1" lang="en-US" altLang="ja-JP" dirty="0" smtClean="0"/>
              <a:t/>
            </a:r>
            <a:br>
              <a:rPr kumimoji="1" lang="en-US" altLang="ja-JP" dirty="0" smtClean="0"/>
            </a:br>
            <a:r>
              <a:rPr kumimoji="1" lang="ja-JP" altLang="en-US" dirty="0" smtClean="0"/>
              <a:t>関してはほぼなんでもできてしまうように</a:t>
            </a:r>
            <a:endParaRPr kumimoji="1" lang="en-US" altLang="ja-JP" dirty="0" smtClean="0"/>
          </a:p>
          <a:p>
            <a:pPr lvl="1"/>
            <a:r>
              <a:rPr kumimoji="1" lang="ja-JP" altLang="en-US" dirty="0" smtClean="0"/>
              <a:t>データが少量時の学習、高速な学習、省メモリな学習、</a:t>
            </a:r>
            <a:r>
              <a:rPr kumimoji="1" lang="en-US" altLang="ja-JP" dirty="0" err="1" smtClean="0"/>
              <a:t>etc</a:t>
            </a:r>
            <a:r>
              <a:rPr kumimoji="1" lang="is-IS" altLang="ja-JP" dirty="0" smtClean="0"/>
              <a:t>…</a:t>
            </a:r>
            <a:endParaRPr kumimoji="1" lang="ja-JP" altLang="en-US" dirty="0" smtClean="0"/>
          </a:p>
          <a:p>
            <a:endParaRPr lang="en-US" altLang="ja-JP" dirty="0" smtClean="0"/>
          </a:p>
          <a:p>
            <a:r>
              <a:rPr lang="ja-JP" altLang="en-US" dirty="0" smtClean="0"/>
              <a:t>複数のモダリティを扱う研究</a:t>
            </a:r>
            <a:r>
              <a:rPr lang="en-US" altLang="ja-JP" dirty="0" smtClean="0"/>
              <a:t> (</a:t>
            </a:r>
            <a:r>
              <a:rPr lang="ja-JP" altLang="en-US" dirty="0" smtClean="0"/>
              <a:t>マルチモーダルな学習</a:t>
            </a:r>
            <a:r>
              <a:rPr lang="en-US" altLang="ja-JP" dirty="0" smtClean="0"/>
              <a:t>)</a:t>
            </a:r>
            <a:r>
              <a:rPr lang="ja-JP" altLang="en-US" dirty="0" smtClean="0"/>
              <a:t>が比較的盛ん</a:t>
            </a:r>
            <a:r>
              <a:rPr lang="en-US" altLang="ja-JP" dirty="0" smtClean="0"/>
              <a:t> </a:t>
            </a:r>
          </a:p>
          <a:p>
            <a:pPr marL="360000" lvl="1" indent="0">
              <a:buNone/>
            </a:pPr>
            <a:r>
              <a:rPr lang="en-US" altLang="ja-JP" dirty="0" smtClean="0"/>
              <a:t>(</a:t>
            </a:r>
            <a:r>
              <a:rPr lang="ja-JP" altLang="en-US" dirty="0" smtClean="0"/>
              <a:t>モダリティ</a:t>
            </a:r>
            <a:r>
              <a:rPr lang="en-US" altLang="ja-JP" dirty="0" smtClean="0"/>
              <a:t> : </a:t>
            </a:r>
            <a:r>
              <a:rPr lang="ja-JP" altLang="en-US" dirty="0" smtClean="0"/>
              <a:t>画像・テキスト・音声・属性など</a:t>
            </a:r>
            <a:r>
              <a:rPr lang="en-US" altLang="ja-JP" dirty="0" smtClean="0"/>
              <a:t>)</a:t>
            </a:r>
            <a:endParaRPr lang="ja-JP" altLang="en-US" dirty="0"/>
          </a:p>
          <a:p>
            <a:pPr lvl="1"/>
            <a:r>
              <a:rPr kumimoji="1" lang="ja-JP" altLang="en-US" dirty="0" smtClean="0"/>
              <a:t>画像とそれの説明文が与えられて、未知の画像に対してもそのキャプションを生成</a:t>
            </a:r>
            <a:endParaRPr kumimoji="1" lang="en-US" altLang="ja-JP" dirty="0" smtClean="0"/>
          </a:p>
          <a:p>
            <a:pPr lvl="1"/>
            <a:r>
              <a:rPr kumimoji="1" lang="ja-JP" altLang="en-US" dirty="0" smtClean="0"/>
              <a:t>その逆で、説明文が与えられて画像を生成</a:t>
            </a:r>
            <a:r>
              <a:rPr kumimoji="1" lang="en-US" altLang="ja-JP" dirty="0" smtClean="0"/>
              <a:t> </a:t>
            </a:r>
            <a:br>
              <a:rPr kumimoji="1" lang="en-US" altLang="ja-JP" dirty="0" smtClean="0"/>
            </a:br>
            <a:r>
              <a:rPr kumimoji="1" lang="en-US" altLang="ja-JP" dirty="0" smtClean="0"/>
              <a:t>(</a:t>
            </a:r>
            <a:r>
              <a:rPr kumimoji="1" lang="ja-JP" altLang="en-US" dirty="0" smtClean="0"/>
              <a:t>情報量に大きな差があるのでさすがにまだ微妙だが）</a:t>
            </a:r>
            <a:endParaRPr kumimoji="1" lang="en-US" altLang="ja-JP" dirty="0" smtClean="0"/>
          </a:p>
          <a:p>
            <a:pPr lvl="1"/>
            <a:r>
              <a:rPr kumimoji="1" lang="ja-JP" altLang="en-US" dirty="0" smtClean="0"/>
              <a:t>動画から音声を類推する</a:t>
            </a:r>
          </a:p>
          <a:p>
            <a:pPr lvl="1"/>
            <a:endParaRPr kumimoji="1" lang="ja-JP" altLang="en-US" dirty="0" smtClean="0"/>
          </a:p>
          <a:p>
            <a:endParaRPr kumimoji="1" lang="ja-JP" altLang="en-US" dirty="0"/>
          </a:p>
        </p:txBody>
      </p:sp>
    </p:spTree>
    <p:extLst>
      <p:ext uri="{BB962C8B-B14F-4D97-AF65-F5344CB8AC3E}">
        <p14:creationId xmlns:p14="http://schemas.microsoft.com/office/powerpoint/2010/main" val="207505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Image to Caption</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1938543" y="1384829"/>
            <a:ext cx="8195852" cy="4484687"/>
          </a:xfrm>
          <a:prstGeom prst="rect">
            <a:avLst/>
          </a:prstGeom>
        </p:spPr>
      </p:pic>
    </p:spTree>
    <p:extLst>
      <p:ext uri="{BB962C8B-B14F-4D97-AF65-F5344CB8AC3E}">
        <p14:creationId xmlns:p14="http://schemas.microsoft.com/office/powerpoint/2010/main" val="2107889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Caption to Image</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3148264" y="1435630"/>
            <a:ext cx="5672269" cy="4484687"/>
          </a:xfrm>
          <a:prstGeom prst="rect">
            <a:avLst/>
          </a:prstGeom>
        </p:spPr>
      </p:pic>
    </p:spTree>
    <p:extLst>
      <p:ext uri="{BB962C8B-B14F-4D97-AF65-F5344CB8AC3E}">
        <p14:creationId xmlns:p14="http://schemas.microsoft.com/office/powerpoint/2010/main" val="12907356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強化学習</a:t>
            </a:r>
            <a:r>
              <a:rPr lang="en-US" altLang="ja-JP" dirty="0"/>
              <a:t> × Deep Learning</a:t>
            </a:r>
            <a:endParaRPr kumimoji="1" lang="ja-JP" altLang="en-US" dirty="0"/>
          </a:p>
        </p:txBody>
      </p:sp>
      <p:sp>
        <p:nvSpPr>
          <p:cNvPr id="3" name="Content Placeholder 2"/>
          <p:cNvSpPr>
            <a:spLocks noGrp="1"/>
          </p:cNvSpPr>
          <p:nvPr>
            <p:ph idx="1"/>
          </p:nvPr>
        </p:nvSpPr>
        <p:spPr>
          <a:xfrm>
            <a:off x="805914" y="1197980"/>
            <a:ext cx="10461356" cy="4694820"/>
          </a:xfrm>
        </p:spPr>
        <p:txBody>
          <a:bodyPr>
            <a:normAutofit/>
          </a:bodyPr>
          <a:lstStyle/>
          <a:p>
            <a:pPr marL="108000" indent="0">
              <a:buNone/>
            </a:pPr>
            <a:r>
              <a:rPr lang="ja-JP" altLang="en-US" b="1" dirty="0" smtClean="0"/>
              <a:t>強化学習</a:t>
            </a:r>
            <a:endParaRPr lang="en-US" altLang="ja-JP" b="1" dirty="0" smtClean="0"/>
          </a:p>
          <a:p>
            <a:r>
              <a:rPr lang="ja-JP" altLang="en-US" dirty="0" smtClean="0"/>
              <a:t>機械学習の枠組みの中でも若干特殊で、</a:t>
            </a:r>
            <a:r>
              <a:rPr lang="en-US" altLang="ja-JP" dirty="0" smtClean="0"/>
              <a:t/>
            </a:r>
            <a:br>
              <a:rPr lang="en-US" altLang="ja-JP" dirty="0" smtClean="0"/>
            </a:br>
            <a:r>
              <a:rPr lang="ja-JP" altLang="en-US" dirty="0" smtClean="0"/>
              <a:t>学習の主体が自ら試行錯誤して学習していく</a:t>
            </a:r>
            <a:endParaRPr lang="en-US" altLang="ja-JP" dirty="0"/>
          </a:p>
          <a:p>
            <a:pPr lvl="1"/>
            <a:endParaRPr lang="en-US" altLang="ja-JP" dirty="0" smtClean="0"/>
          </a:p>
          <a:p>
            <a:pPr lvl="1"/>
            <a:r>
              <a:rPr lang="ja-JP" altLang="en-US" dirty="0" smtClean="0"/>
              <a:t>「行動」に対して、「報酬」が得られると、直前の行動を評価する</a:t>
            </a:r>
          </a:p>
          <a:p>
            <a:pPr lvl="1"/>
            <a:r>
              <a:rPr lang="ja-JP" altLang="en-US" dirty="0"/>
              <a:t>ある「状態」のときにどういう「行動」を</a:t>
            </a:r>
            <a:r>
              <a:rPr lang="ja-JP" altLang="en-US" dirty="0" smtClean="0"/>
              <a:t>取れば、得られる「報酬」が最大になるようになるのか学習する</a:t>
            </a:r>
          </a:p>
          <a:p>
            <a:pPr lvl="1"/>
            <a:r>
              <a:rPr lang="ja-JP" altLang="en-US" dirty="0" smtClean="0"/>
              <a:t>動物が恐らく生来的に行っている学習 </a:t>
            </a:r>
          </a:p>
          <a:p>
            <a:endParaRPr kumimoji="1" lang="ja-JP" altLang="en-US" dirty="0" smtClean="0"/>
          </a:p>
          <a:p>
            <a:r>
              <a:rPr kumimoji="1" lang="ja-JP" altLang="en-US" dirty="0" smtClean="0"/>
              <a:t>古くからある技術だが、今までは状態の定義が人間によるものだったので、</a:t>
            </a:r>
            <a:br>
              <a:rPr kumimoji="1" lang="ja-JP" altLang="en-US" dirty="0" smtClean="0"/>
            </a:br>
            <a:r>
              <a:rPr kumimoji="1" lang="ja-JP" altLang="en-US" dirty="0" smtClean="0"/>
              <a:t>簡単な問題しか解けなかった</a:t>
            </a:r>
          </a:p>
          <a:p>
            <a:pPr lvl="1"/>
            <a:r>
              <a:rPr kumimoji="1" lang="ja-JP" altLang="en-US" dirty="0" smtClean="0"/>
              <a:t>迷路</a:t>
            </a:r>
          </a:p>
          <a:p>
            <a:pPr lvl="1"/>
            <a:r>
              <a:rPr kumimoji="1" lang="ja-JP" altLang="en-US" dirty="0" smtClean="0"/>
              <a:t>バックギャモンなどの簡単なゲーム</a:t>
            </a:r>
          </a:p>
          <a:p>
            <a:pPr lvl="1"/>
            <a:endParaRPr kumimoji="1" lang="en-US" altLang="ja-JP" dirty="0" smtClean="0"/>
          </a:p>
          <a:p>
            <a:endParaRPr kumimoji="1" lang="ja-JP" altLang="en-US" dirty="0"/>
          </a:p>
        </p:txBody>
      </p:sp>
    </p:spTree>
    <p:extLst>
      <p:ext uri="{BB962C8B-B14F-4D97-AF65-F5344CB8AC3E}">
        <p14:creationId xmlns:p14="http://schemas.microsoft.com/office/powerpoint/2010/main" val="840418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強化学習</a:t>
            </a:r>
            <a:r>
              <a:rPr kumimoji="1" lang="en-US" altLang="ja-JP" dirty="0" smtClean="0"/>
              <a:t> × Deep Learning</a:t>
            </a:r>
            <a:endParaRPr kumimoji="1" lang="ja-JP" altLang="en-US" dirty="0"/>
          </a:p>
        </p:txBody>
      </p:sp>
      <p:sp>
        <p:nvSpPr>
          <p:cNvPr id="3" name="Content Placeholder 2"/>
          <p:cNvSpPr>
            <a:spLocks noGrp="1"/>
          </p:cNvSpPr>
          <p:nvPr>
            <p:ph idx="1"/>
          </p:nvPr>
        </p:nvSpPr>
        <p:spPr/>
        <p:txBody>
          <a:bodyPr/>
          <a:lstStyle/>
          <a:p>
            <a:r>
              <a:rPr kumimoji="1" lang="ja-JP" altLang="en-US" dirty="0" smtClean="0"/>
              <a:t>ビデオゲームの学習</a:t>
            </a:r>
          </a:p>
          <a:p>
            <a:r>
              <a:rPr kumimoji="1" lang="ja-JP" altLang="en-US" dirty="0" smtClean="0"/>
              <a:t>状態をニューラルネットワークで表現</a:t>
            </a:r>
          </a:p>
          <a:p>
            <a:r>
              <a:rPr kumimoji="1" lang="en-US" altLang="ja-JP" dirty="0" err="1" smtClean="0"/>
              <a:t>DeepMind</a:t>
            </a:r>
            <a:r>
              <a:rPr kumimoji="1" lang="ja-JP" altLang="en-US" dirty="0" smtClean="0"/>
              <a:t>の研究</a:t>
            </a:r>
            <a:r>
              <a:rPr kumimoji="1" lang="en-US" altLang="ja-JP" dirty="0" smtClean="0"/>
              <a:t> (</a:t>
            </a:r>
            <a:r>
              <a:rPr kumimoji="1" lang="ja-JP" altLang="en-US" dirty="0" smtClean="0"/>
              <a:t>現在は</a:t>
            </a:r>
            <a:r>
              <a:rPr kumimoji="1" lang="en-US" altLang="ja-JP" dirty="0" smtClean="0"/>
              <a:t>Google</a:t>
            </a:r>
            <a:r>
              <a:rPr kumimoji="1" lang="ja-JP" altLang="en-US" dirty="0" smtClean="0"/>
              <a:t>に買収）</a:t>
            </a:r>
            <a:endParaRPr kumimoji="1" lang="en-US" altLang="ja-JP" dirty="0" smtClean="0"/>
          </a:p>
          <a:p>
            <a:r>
              <a:rPr kumimoji="1" lang="ja-JP" altLang="en-US" dirty="0" smtClean="0"/>
              <a:t>試行錯誤により、運動</a:t>
            </a:r>
            <a:r>
              <a:rPr kumimoji="1" lang="en-US" altLang="ja-JP" dirty="0" smtClean="0"/>
              <a:t> (</a:t>
            </a:r>
            <a:r>
              <a:rPr kumimoji="1" lang="ja-JP" altLang="en-US" dirty="0" smtClean="0"/>
              <a:t>ゲームスキル）が習熟</a:t>
            </a:r>
            <a:endParaRPr kumimoji="1" lang="en-US" altLang="ja-JP" dirty="0" smtClean="0"/>
          </a:p>
          <a:p>
            <a:pPr lvl="1"/>
            <a:r>
              <a:rPr kumimoji="1" lang="ja-JP" altLang="en-US" dirty="0" smtClean="0"/>
              <a:t>最初は何もできない。が、繰り返すうちに上手に</a:t>
            </a:r>
            <a:endParaRPr kumimoji="1" lang="en-US" altLang="ja-JP" dirty="0" smtClean="0"/>
          </a:p>
          <a:p>
            <a:pPr lvl="1"/>
            <a:r>
              <a:rPr lang="ja-JP" altLang="en-US" dirty="0"/>
              <a:t>画像中のどこを見ればいいのかを自動で</a:t>
            </a:r>
            <a:r>
              <a:rPr lang="ja-JP" altLang="en-US" dirty="0" smtClean="0"/>
              <a:t>学習</a:t>
            </a:r>
            <a:endParaRPr kumimoji="1" lang="ja-JP" altLang="en-US" dirty="0" smtClean="0"/>
          </a:p>
          <a:p>
            <a:pPr lvl="1"/>
            <a:r>
              <a:rPr kumimoji="1" lang="ja-JP" altLang="en-US" dirty="0" smtClean="0"/>
              <a:t>最終的には人間を上回るスコアを獲得</a:t>
            </a:r>
          </a:p>
          <a:p>
            <a:endParaRPr kumimoji="1" lang="ja-JP" altLang="en-US" dirty="0"/>
          </a:p>
        </p:txBody>
      </p:sp>
      <p:pic>
        <p:nvPicPr>
          <p:cNvPr id="4" name="Picture 3"/>
          <p:cNvPicPr>
            <a:picLocks noChangeAspect="1"/>
          </p:cNvPicPr>
          <p:nvPr/>
        </p:nvPicPr>
        <p:blipFill>
          <a:blip r:embed="rId3"/>
          <a:stretch>
            <a:fillRect/>
          </a:stretch>
        </p:blipFill>
        <p:spPr>
          <a:xfrm>
            <a:off x="1270000" y="4124065"/>
            <a:ext cx="9997270" cy="2129534"/>
          </a:xfrm>
          <a:prstGeom prst="rect">
            <a:avLst/>
          </a:prstGeom>
        </p:spPr>
      </p:pic>
      <p:sp>
        <p:nvSpPr>
          <p:cNvPr id="6" name="TextBox 5"/>
          <p:cNvSpPr txBox="1"/>
          <p:nvPr/>
        </p:nvSpPr>
        <p:spPr>
          <a:xfrm>
            <a:off x="6655859" y="1467690"/>
            <a:ext cx="5374216" cy="2031325"/>
          </a:xfrm>
          <a:prstGeom prst="rect">
            <a:avLst/>
          </a:prstGeom>
          <a:noFill/>
        </p:spPr>
        <p:txBody>
          <a:bodyPr wrap="square" rtlCol="0">
            <a:spAutoFit/>
          </a:bodyPr>
          <a:lstStyle/>
          <a:p>
            <a:pPr>
              <a:lnSpc>
                <a:spcPct val="150000"/>
              </a:lnSpc>
            </a:pPr>
            <a:r>
              <a:rPr kumimoji="1" lang="ja-JP" altLang="en-US" dirty="0" smtClean="0">
                <a:solidFill>
                  <a:schemeClr val="tx1">
                    <a:lumMod val="75000"/>
                    <a:lumOff val="25000"/>
                  </a:schemeClr>
                </a:solidFill>
                <a:latin typeface="+mn-ea"/>
              </a:rPr>
              <a:t>紛らわしいところ</a:t>
            </a:r>
            <a:endParaRPr kumimoji="1" lang="en-US" altLang="ja-JP" dirty="0" smtClean="0">
              <a:solidFill>
                <a:schemeClr val="tx1">
                  <a:lumMod val="75000"/>
                  <a:lumOff val="25000"/>
                </a:schemeClr>
              </a:solidFill>
              <a:latin typeface="+mn-ea"/>
            </a:endParaRPr>
          </a:p>
          <a:p>
            <a:pPr marL="285750" indent="-285750">
              <a:buFont typeface="Arial" charset="0"/>
              <a:buChar char="•"/>
            </a:pPr>
            <a:r>
              <a:rPr kumimoji="1" lang="ja-JP" altLang="en-US" dirty="0" smtClean="0">
                <a:solidFill>
                  <a:schemeClr val="tx1">
                    <a:lumMod val="75000"/>
                    <a:lumOff val="25000"/>
                  </a:schemeClr>
                </a:solidFill>
                <a:latin typeface="+mn-ea"/>
              </a:rPr>
              <a:t>試行錯誤により自律的に学習していく</a:t>
            </a:r>
            <a:r>
              <a:rPr kumimoji="1" lang="en-US" altLang="ja-JP" dirty="0" smtClean="0">
                <a:solidFill>
                  <a:schemeClr val="tx1">
                    <a:lumMod val="75000"/>
                    <a:lumOff val="25000"/>
                  </a:schemeClr>
                </a:solidFill>
                <a:latin typeface="+mn-ea"/>
              </a:rPr>
              <a:t/>
            </a:r>
            <a:br>
              <a:rPr kumimoji="1" lang="en-US" altLang="ja-JP" dirty="0" smtClean="0">
                <a:solidFill>
                  <a:schemeClr val="tx1">
                    <a:lumMod val="75000"/>
                    <a:lumOff val="25000"/>
                  </a:schemeClr>
                </a:solidFill>
                <a:latin typeface="+mn-ea"/>
              </a:rPr>
            </a:br>
            <a:r>
              <a:rPr kumimoji="1" lang="ja-JP" altLang="en-US" dirty="0" smtClean="0">
                <a:solidFill>
                  <a:schemeClr val="tx1">
                    <a:lumMod val="75000"/>
                    <a:lumOff val="25000"/>
                  </a:schemeClr>
                </a:solidFill>
                <a:latin typeface="+mn-ea"/>
              </a:rPr>
              <a:t>枠組みが</a:t>
            </a:r>
            <a:r>
              <a:rPr kumimoji="1" lang="ja-JP" altLang="en-US" b="1" dirty="0" smtClean="0">
                <a:solidFill>
                  <a:schemeClr val="tx1">
                    <a:lumMod val="75000"/>
                    <a:lumOff val="25000"/>
                  </a:schemeClr>
                </a:solidFill>
                <a:latin typeface="+mn-ea"/>
              </a:rPr>
              <a:t>強化学習</a:t>
            </a:r>
          </a:p>
          <a:p>
            <a:pPr marL="285750" indent="-285750">
              <a:buFont typeface="Arial" charset="0"/>
              <a:buChar char="•"/>
            </a:pPr>
            <a:r>
              <a:rPr kumimoji="1" lang="ja-JP" altLang="en-US" dirty="0" smtClean="0">
                <a:solidFill>
                  <a:schemeClr val="tx1">
                    <a:lumMod val="75000"/>
                    <a:lumOff val="25000"/>
                  </a:schemeClr>
                </a:solidFill>
                <a:latin typeface="+mn-ea"/>
              </a:rPr>
              <a:t>画像から特徴量をいい感じに抽出しながら</a:t>
            </a:r>
            <a:r>
              <a:rPr kumimoji="1" lang="en-US" altLang="ja-JP" dirty="0" smtClean="0">
                <a:solidFill>
                  <a:schemeClr val="tx1">
                    <a:lumMod val="75000"/>
                    <a:lumOff val="25000"/>
                  </a:schemeClr>
                </a:solidFill>
                <a:latin typeface="+mn-ea"/>
              </a:rPr>
              <a:t/>
            </a:r>
            <a:br>
              <a:rPr kumimoji="1" lang="en-US" altLang="ja-JP" dirty="0" smtClean="0">
                <a:solidFill>
                  <a:schemeClr val="tx1">
                    <a:lumMod val="75000"/>
                    <a:lumOff val="25000"/>
                  </a:schemeClr>
                </a:solidFill>
                <a:latin typeface="+mn-ea"/>
              </a:rPr>
            </a:br>
            <a:r>
              <a:rPr kumimoji="1" lang="ja-JP" altLang="en-US" dirty="0" smtClean="0">
                <a:solidFill>
                  <a:schemeClr val="tx1">
                    <a:lumMod val="75000"/>
                    <a:lumOff val="25000"/>
                  </a:schemeClr>
                </a:solidFill>
                <a:latin typeface="+mn-ea"/>
              </a:rPr>
              <a:t>学習するのが</a:t>
            </a:r>
            <a:r>
              <a:rPr kumimoji="1" lang="en-US" altLang="ja-JP" b="1" dirty="0" smtClean="0">
                <a:solidFill>
                  <a:schemeClr val="tx1">
                    <a:lumMod val="75000"/>
                    <a:lumOff val="25000"/>
                  </a:schemeClr>
                </a:solidFill>
                <a:latin typeface="+mn-ea"/>
              </a:rPr>
              <a:t>Deep Learning</a:t>
            </a:r>
            <a:endParaRPr kumimoji="1" lang="ja-JP" altLang="en-US" b="1" dirty="0" smtClean="0">
              <a:solidFill>
                <a:schemeClr val="tx1">
                  <a:lumMod val="75000"/>
                  <a:lumOff val="25000"/>
                </a:schemeClr>
              </a:solidFill>
              <a:latin typeface="+mn-ea"/>
            </a:endParaRPr>
          </a:p>
          <a:p>
            <a:pPr>
              <a:lnSpc>
                <a:spcPct val="150000"/>
              </a:lnSpc>
            </a:pPr>
            <a:r>
              <a:rPr kumimoji="1" lang="ja-JP" altLang="en-US" b="1" dirty="0" smtClean="0">
                <a:solidFill>
                  <a:schemeClr val="tx1">
                    <a:lumMod val="75000"/>
                    <a:lumOff val="25000"/>
                  </a:schemeClr>
                </a:solidFill>
                <a:latin typeface="+mn-ea"/>
              </a:rPr>
              <a:t>ほとんどの記事はこのへんごっちゃにして書いてます</a:t>
            </a:r>
            <a:r>
              <a:rPr kumimoji="1" lang="en-US" altLang="ja-JP" b="1" dirty="0">
                <a:solidFill>
                  <a:schemeClr val="tx1">
                    <a:lumMod val="75000"/>
                    <a:lumOff val="25000"/>
                  </a:schemeClr>
                </a:solidFill>
                <a:latin typeface="+mn-ea"/>
              </a:rPr>
              <a:t>!</a:t>
            </a:r>
            <a:endParaRPr kumimoji="1" lang="ja-JP" altLang="en-US" b="1" dirty="0">
              <a:solidFill>
                <a:schemeClr val="tx1">
                  <a:lumMod val="75000"/>
                  <a:lumOff val="25000"/>
                </a:schemeClr>
              </a:solidFill>
              <a:latin typeface="+mn-ea"/>
            </a:endParaRPr>
          </a:p>
        </p:txBody>
      </p:sp>
    </p:spTree>
    <p:extLst>
      <p:ext uri="{BB962C8B-B14F-4D97-AF65-F5344CB8AC3E}">
        <p14:creationId xmlns:p14="http://schemas.microsoft.com/office/powerpoint/2010/main" val="1731815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強化学習</a:t>
            </a:r>
            <a:r>
              <a:rPr lang="en-US" altLang="ja-JP" dirty="0"/>
              <a:t> × Deep Learning</a:t>
            </a:r>
            <a:endParaRPr kumimoji="1" lang="ja-JP" altLang="en-US" dirty="0"/>
          </a:p>
        </p:txBody>
      </p:sp>
      <p:sp>
        <p:nvSpPr>
          <p:cNvPr id="3" name="Content Placeholder 2"/>
          <p:cNvSpPr>
            <a:spLocks noGrp="1"/>
          </p:cNvSpPr>
          <p:nvPr>
            <p:ph idx="1"/>
          </p:nvPr>
        </p:nvSpPr>
        <p:spPr/>
        <p:txBody>
          <a:bodyPr/>
          <a:lstStyle/>
          <a:p>
            <a:pPr>
              <a:lnSpc>
                <a:spcPct val="150000"/>
              </a:lnSpc>
            </a:pPr>
            <a:r>
              <a:rPr kumimoji="1" lang="ja-JP" altLang="en-US" dirty="0" smtClean="0"/>
              <a:t>実世界への適用</a:t>
            </a:r>
          </a:p>
          <a:p>
            <a:pPr lvl="1"/>
            <a:r>
              <a:rPr kumimoji="1" lang="ja-JP" altLang="en-US" dirty="0" smtClean="0"/>
              <a:t>部品の取り付けを習熟するロボット</a:t>
            </a:r>
            <a:r>
              <a:rPr kumimoji="1" lang="en-US" altLang="ja-JP" dirty="0" smtClean="0"/>
              <a:t> (UC </a:t>
            </a:r>
            <a:r>
              <a:rPr kumimoji="1" lang="en-US" altLang="ja-JP" dirty="0" err="1" smtClean="0"/>
              <a:t>berkeley</a:t>
            </a:r>
            <a:r>
              <a:rPr kumimoji="1" lang="en-US" altLang="ja-JP" dirty="0" smtClean="0"/>
              <a:t>)</a:t>
            </a:r>
            <a:endParaRPr kumimoji="1" lang="ja-JP" altLang="en-US" dirty="0" smtClean="0"/>
          </a:p>
          <a:p>
            <a:pPr lvl="1"/>
            <a:r>
              <a:rPr kumimoji="1" lang="ja-JP" altLang="en-US" dirty="0" smtClean="0"/>
              <a:t>運転を習熟するミニカー</a:t>
            </a:r>
            <a:r>
              <a:rPr kumimoji="1" lang="en-US" altLang="ja-JP" dirty="0" smtClean="0"/>
              <a:t> (PFN)</a:t>
            </a:r>
          </a:p>
          <a:p>
            <a:pPr lvl="1"/>
            <a:r>
              <a:rPr kumimoji="1" lang="ja-JP" altLang="en-US" dirty="0" smtClean="0"/>
              <a:t>ピッキングを習熟するロボット</a:t>
            </a:r>
            <a:r>
              <a:rPr kumimoji="1" lang="en-US" altLang="ja-JP" dirty="0" smtClean="0"/>
              <a:t> (PFN</a:t>
            </a:r>
            <a:r>
              <a:rPr kumimoji="1" lang="ja-JP" altLang="en-US" dirty="0" smtClean="0"/>
              <a:t>・ファナック）</a:t>
            </a:r>
          </a:p>
          <a:p>
            <a:pPr lvl="1"/>
            <a:endParaRPr kumimoji="1" lang="ja-JP" altLang="en-US" dirty="0" smtClean="0"/>
          </a:p>
        </p:txBody>
      </p:sp>
      <p:pic>
        <p:nvPicPr>
          <p:cNvPr id="5" name="Picture 4"/>
          <p:cNvPicPr>
            <a:picLocks noChangeAspect="1"/>
          </p:cNvPicPr>
          <p:nvPr/>
        </p:nvPicPr>
        <p:blipFill>
          <a:blip r:embed="rId2"/>
          <a:stretch>
            <a:fillRect/>
          </a:stretch>
        </p:blipFill>
        <p:spPr>
          <a:xfrm>
            <a:off x="0" y="3340042"/>
            <a:ext cx="7902843" cy="2813048"/>
          </a:xfrm>
          <a:prstGeom prst="rect">
            <a:avLst/>
          </a:prstGeom>
        </p:spPr>
      </p:pic>
      <p:pic>
        <p:nvPicPr>
          <p:cNvPr id="7" name="Picture 6"/>
          <p:cNvPicPr>
            <a:picLocks noChangeAspect="1"/>
          </p:cNvPicPr>
          <p:nvPr/>
        </p:nvPicPr>
        <p:blipFill>
          <a:blip r:embed="rId3"/>
          <a:stretch>
            <a:fillRect/>
          </a:stretch>
        </p:blipFill>
        <p:spPr>
          <a:xfrm>
            <a:off x="8088838" y="3606800"/>
            <a:ext cx="3853699" cy="2444690"/>
          </a:xfrm>
          <a:prstGeom prst="rect">
            <a:avLst/>
          </a:prstGeom>
        </p:spPr>
      </p:pic>
      <p:sp>
        <p:nvSpPr>
          <p:cNvPr id="8" name="TextBox 7"/>
          <p:cNvSpPr txBox="1"/>
          <p:nvPr/>
        </p:nvSpPr>
        <p:spPr>
          <a:xfrm>
            <a:off x="8105771" y="3366283"/>
            <a:ext cx="3392275" cy="261610"/>
          </a:xfrm>
          <a:prstGeom prst="rect">
            <a:avLst/>
          </a:prstGeom>
          <a:noFill/>
        </p:spPr>
        <p:txBody>
          <a:bodyPr wrap="none" rtlCol="0">
            <a:spAutoFit/>
          </a:bodyPr>
          <a:lstStyle/>
          <a:p>
            <a:pPr lvl="1"/>
            <a:r>
              <a:rPr kumimoji="1" lang="ja-JP" altLang="en-US" sz="1100" dirty="0"/>
              <a:t>ピッキングを習熟するロボット</a:t>
            </a:r>
            <a:r>
              <a:rPr kumimoji="1" lang="en-US" altLang="ja-JP" sz="1100" dirty="0"/>
              <a:t> (PFN</a:t>
            </a:r>
            <a:r>
              <a:rPr kumimoji="1" lang="ja-JP" altLang="en-US" sz="1100" dirty="0"/>
              <a:t>・ファナック）</a:t>
            </a:r>
          </a:p>
        </p:txBody>
      </p:sp>
      <p:sp>
        <p:nvSpPr>
          <p:cNvPr id="9" name="TextBox 8"/>
          <p:cNvSpPr txBox="1"/>
          <p:nvPr/>
        </p:nvSpPr>
        <p:spPr>
          <a:xfrm>
            <a:off x="7163108" y="2701884"/>
            <a:ext cx="5277599" cy="738664"/>
          </a:xfrm>
          <a:prstGeom prst="rect">
            <a:avLst/>
          </a:prstGeom>
          <a:noFill/>
        </p:spPr>
        <p:txBody>
          <a:bodyPr wrap="none" rtlCol="0">
            <a:spAutoFit/>
          </a:bodyPr>
          <a:lstStyle/>
          <a:p>
            <a:r>
              <a:rPr lang="en-US" altLang="ja-JP" sz="1400" dirty="0">
                <a:hlinkClick r:id="rId4"/>
              </a:rPr>
              <a:t>https://www.youtube.com/watch?v=7A9UwxvgcV0</a:t>
            </a:r>
            <a:endParaRPr lang="en-US" altLang="ja-JP" sz="1400" dirty="0"/>
          </a:p>
          <a:p>
            <a:r>
              <a:rPr lang="en-US" altLang="ja-JP" sz="1400" dirty="0">
                <a:hlinkClick r:id="rId5"/>
              </a:rPr>
              <a:t>https://www.youtube.com/watch?time_continue=1&amp;v=ATXJ5dzOcDw</a:t>
            </a:r>
            <a:endParaRPr lang="en-US" altLang="ja-JP" sz="1400" dirty="0"/>
          </a:p>
          <a:p>
            <a:endParaRPr kumimoji="1" lang="ja-JP" altLang="en-US" sz="1400" dirty="0"/>
          </a:p>
        </p:txBody>
      </p:sp>
    </p:spTree>
    <p:extLst>
      <p:ext uri="{BB962C8B-B14F-4D97-AF65-F5344CB8AC3E}">
        <p14:creationId xmlns:p14="http://schemas.microsoft.com/office/powerpoint/2010/main" val="565426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Deep Learning</a:t>
            </a:r>
            <a:r>
              <a:rPr kumimoji="1" lang="ja-JP" altLang="en-US" dirty="0" smtClean="0"/>
              <a:t>の登場によって</a:t>
            </a:r>
            <a:endParaRPr kumimoji="1" lang="ja-JP" altLang="en-US" dirty="0"/>
          </a:p>
        </p:txBody>
      </p:sp>
      <p:sp>
        <p:nvSpPr>
          <p:cNvPr id="3" name="Content Placeholder 2"/>
          <p:cNvSpPr>
            <a:spLocks noGrp="1"/>
          </p:cNvSpPr>
          <p:nvPr>
            <p:ph idx="1"/>
          </p:nvPr>
        </p:nvSpPr>
        <p:spPr>
          <a:xfrm>
            <a:off x="805913" y="1197980"/>
            <a:ext cx="10824111" cy="4674183"/>
          </a:xfrm>
        </p:spPr>
        <p:txBody>
          <a:bodyPr>
            <a:normAutofit fontScale="92500" lnSpcReduction="10000"/>
          </a:bodyPr>
          <a:lstStyle/>
          <a:p>
            <a:endParaRPr kumimoji="1" lang="en-US" altLang="ja-JP" dirty="0" smtClean="0"/>
          </a:p>
          <a:p>
            <a:r>
              <a:rPr kumimoji="1" lang="ja-JP" altLang="en-US" dirty="0" smtClean="0"/>
              <a:t>生データからどこに注目すれば良いのかを</a:t>
            </a:r>
            <a:r>
              <a:rPr kumimoji="1" lang="ja-JP" altLang="en-US" b="1" dirty="0" smtClean="0"/>
              <a:t>自動的に</a:t>
            </a:r>
            <a:r>
              <a:rPr kumimoji="1" lang="ja-JP" altLang="en-US" dirty="0" smtClean="0"/>
              <a:t>判別してくれるように</a:t>
            </a:r>
          </a:p>
          <a:p>
            <a:pPr lvl="1"/>
            <a:r>
              <a:rPr kumimoji="1" lang="ja-JP" altLang="en-US" dirty="0" smtClean="0"/>
              <a:t>確かに人間は、画像の輝度勾配が物体の識別に有効なんて教わったことはない</a:t>
            </a:r>
          </a:p>
          <a:p>
            <a:pPr lvl="1"/>
            <a:r>
              <a:rPr kumimoji="1" lang="ja-JP" altLang="en-US" dirty="0" smtClean="0"/>
              <a:t>人間に近い学習法</a:t>
            </a:r>
            <a:endParaRPr kumimoji="1" lang="en-US" altLang="ja-JP" dirty="0" smtClean="0"/>
          </a:p>
          <a:p>
            <a:endParaRPr kumimoji="1" lang="en-US" altLang="ja-JP" dirty="0" smtClean="0"/>
          </a:p>
          <a:p>
            <a:r>
              <a:rPr kumimoji="1" lang="ja-JP" altLang="en-US" b="1" dirty="0" smtClean="0"/>
              <a:t>特徴設計が面倒、困難</a:t>
            </a:r>
            <a:r>
              <a:rPr kumimoji="1" lang="ja-JP" altLang="en-US" dirty="0" smtClean="0"/>
              <a:t>だったことが原因で出来なかったことができるように！！</a:t>
            </a:r>
            <a:endParaRPr kumimoji="1" lang="en-US" altLang="ja-JP" dirty="0" smtClean="0"/>
          </a:p>
          <a:p>
            <a:pPr lvl="1"/>
            <a:r>
              <a:rPr kumimoji="1" lang="ja-JP" altLang="en-US" dirty="0" smtClean="0"/>
              <a:t>ゲームがとてもいい例</a:t>
            </a:r>
          </a:p>
          <a:p>
            <a:pPr lvl="1"/>
            <a:r>
              <a:rPr kumimoji="1" lang="ja-JP" altLang="en-US" dirty="0" smtClean="0"/>
              <a:t>また、センサー情報などどう扱えばいいかよくわからない物もよしなにやってくれる</a:t>
            </a:r>
            <a:endParaRPr kumimoji="1" lang="en-US" altLang="ja-JP" dirty="0" smtClean="0"/>
          </a:p>
          <a:p>
            <a:pPr lvl="1"/>
            <a:endParaRPr kumimoji="1" lang="en-US" altLang="ja-JP" dirty="0" smtClean="0"/>
          </a:p>
          <a:p>
            <a:pPr>
              <a:lnSpc>
                <a:spcPct val="150000"/>
              </a:lnSpc>
            </a:pPr>
            <a:r>
              <a:rPr kumimoji="1" lang="ja-JP" altLang="en-US" dirty="0" smtClean="0"/>
              <a:t>モラベックのパラドックス</a:t>
            </a:r>
            <a:r>
              <a:rPr lang="en-US" altLang="ja-JP" dirty="0"/>
              <a:t> </a:t>
            </a:r>
            <a:r>
              <a:rPr lang="en-US" altLang="ja-JP" dirty="0" smtClean="0"/>
              <a:t>: </a:t>
            </a:r>
            <a:r>
              <a:rPr lang="ja-JP" altLang="en-US" b="1" dirty="0" smtClean="0"/>
              <a:t>「子供のできることほど難しい」</a:t>
            </a:r>
            <a:endParaRPr lang="en-US" altLang="ja-JP" b="1" dirty="0" smtClean="0"/>
          </a:p>
          <a:p>
            <a:pPr lvl="1"/>
            <a:r>
              <a:rPr kumimoji="1" lang="ja-JP" altLang="en-US" dirty="0" smtClean="0"/>
              <a:t>高度な推論や、記憶処理よりも、認識や運動スキルのほうがよっぽど難しい</a:t>
            </a:r>
            <a:endParaRPr kumimoji="1" lang="en-US" altLang="ja-JP" dirty="0" smtClean="0"/>
          </a:p>
          <a:p>
            <a:pPr lvl="1"/>
            <a:r>
              <a:rPr kumimoji="1" lang="ja-JP" altLang="en-US" dirty="0" smtClean="0"/>
              <a:t>しかし、ここ最近の研究で兆しが見えてきた。</a:t>
            </a:r>
            <a:endParaRPr kumimoji="1" lang="en-US" altLang="ja-JP" dirty="0" smtClean="0"/>
          </a:p>
          <a:p>
            <a:pPr lvl="1"/>
            <a:endParaRPr lang="en-US" altLang="ja-JP" dirty="0"/>
          </a:p>
          <a:p>
            <a:endParaRPr kumimoji="1" lang="ja-JP" altLang="en-US" dirty="0" smtClean="0"/>
          </a:p>
          <a:p>
            <a:endParaRPr lang="en-US" altLang="ja-JP" dirty="0" smtClean="0"/>
          </a:p>
          <a:p>
            <a:endParaRPr lang="ja-JP" altLang="en-US" dirty="0"/>
          </a:p>
          <a:p>
            <a:endParaRPr kumimoji="1" lang="ja-JP" altLang="en-US" dirty="0" smtClean="0"/>
          </a:p>
        </p:txBody>
      </p:sp>
    </p:spTree>
    <p:extLst>
      <p:ext uri="{BB962C8B-B14F-4D97-AF65-F5344CB8AC3E}">
        <p14:creationId xmlns:p14="http://schemas.microsoft.com/office/powerpoint/2010/main" val="20287208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人工知能とは？</a:t>
            </a:r>
            <a:r>
              <a:rPr kumimoji="1" lang="en-US" altLang="ja-JP" dirty="0" smtClean="0"/>
              <a:t> - </a:t>
            </a:r>
            <a:r>
              <a:rPr kumimoji="1" lang="ja-JP" altLang="en-US" dirty="0" smtClean="0"/>
              <a:t>分類</a:t>
            </a:r>
            <a:r>
              <a:rPr kumimoji="1" lang="en-US" altLang="ja-JP" dirty="0" smtClean="0"/>
              <a:t> - </a:t>
            </a:r>
            <a:endParaRPr kumimoji="1" lang="ja-JP" altLang="en-US" dirty="0"/>
          </a:p>
        </p:txBody>
      </p:sp>
      <p:sp>
        <p:nvSpPr>
          <p:cNvPr id="4" name="正方形/長方形 5"/>
          <p:cNvSpPr/>
          <p:nvPr/>
        </p:nvSpPr>
        <p:spPr>
          <a:xfrm>
            <a:off x="6472893" y="1415854"/>
            <a:ext cx="4535359" cy="564465"/>
          </a:xfrm>
          <a:prstGeom prst="rect">
            <a:avLst/>
          </a:prstGeom>
          <a:ln>
            <a:solidFill>
              <a:srgbClr val="1D5B9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latin typeface="ヒラギノ角ゴ Pro W3"/>
                <a:ea typeface="ヒラギノ角ゴ Pro W3"/>
                <a:cs typeface="ヒラギノ角ゴ Pro W3"/>
              </a:rPr>
              <a:t>特化型</a:t>
            </a:r>
            <a:r>
              <a:rPr kumimoji="1" lang="ja-JP" altLang="en-US" sz="2400" dirty="0" smtClean="0">
                <a:latin typeface="ヒラギノ角ゴ Pro W3"/>
                <a:ea typeface="ヒラギノ角ゴ Pro W3"/>
                <a:cs typeface="ヒラギノ角ゴ Pro W3"/>
              </a:rPr>
              <a:t>人工知能</a:t>
            </a:r>
            <a:endParaRPr kumimoji="1" lang="ja-JP" altLang="en-US" sz="2400" dirty="0">
              <a:latin typeface="ヒラギノ角ゴ Pro W3"/>
              <a:ea typeface="ヒラギノ角ゴ Pro W3"/>
              <a:cs typeface="ヒラギノ角ゴ Pro W3"/>
            </a:endParaRPr>
          </a:p>
        </p:txBody>
      </p:sp>
      <p:sp>
        <p:nvSpPr>
          <p:cNvPr id="5" name="正方形/長方形 6"/>
          <p:cNvSpPr/>
          <p:nvPr/>
        </p:nvSpPr>
        <p:spPr>
          <a:xfrm>
            <a:off x="1378097" y="1429149"/>
            <a:ext cx="4609238" cy="564465"/>
          </a:xfrm>
          <a:prstGeom prst="rect">
            <a:avLst/>
          </a:prstGeom>
          <a:solidFill>
            <a:srgbClr val="8A9D20"/>
          </a:solid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ヒラギノ角ゴ Pro W3"/>
                <a:ea typeface="ヒラギノ角ゴ Pro W3"/>
                <a:cs typeface="ヒラギノ角ゴ Pro W3"/>
              </a:rPr>
              <a:t>汎用</a:t>
            </a:r>
            <a:r>
              <a:rPr kumimoji="1" lang="ja-JP" altLang="en-US" sz="2400" dirty="0">
                <a:latin typeface="ヒラギノ角ゴ Pro W3"/>
                <a:ea typeface="ヒラギノ角ゴ Pro W3"/>
                <a:cs typeface="ヒラギノ角ゴ Pro W3"/>
              </a:rPr>
              <a:t>人工知能</a:t>
            </a:r>
          </a:p>
        </p:txBody>
      </p:sp>
      <p:sp>
        <p:nvSpPr>
          <p:cNvPr id="7" name="正方形/長方形 8"/>
          <p:cNvSpPr/>
          <p:nvPr/>
        </p:nvSpPr>
        <p:spPr>
          <a:xfrm>
            <a:off x="1378097" y="2003187"/>
            <a:ext cx="4609238" cy="4215069"/>
          </a:xfrm>
          <a:prstGeom prst="rect">
            <a:avLst/>
          </a:prstGeom>
          <a:no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Arial"/>
              <a:buChar char="•"/>
            </a:pPr>
            <a:r>
              <a:rPr kumimoji="1" lang="ja-JP" altLang="en-US" sz="2000" dirty="0" smtClean="0">
                <a:solidFill>
                  <a:srgbClr val="C00000"/>
                </a:solidFill>
                <a:latin typeface="ヒラギノ角ゴ Pro W3"/>
                <a:cs typeface="ヒラギノ角ゴ Pro W3"/>
              </a:rPr>
              <a:t>異なる領域で多様な複雑な問題</a:t>
            </a:r>
            <a:r>
              <a:rPr kumimoji="1" lang="ja-JP" altLang="en-US" sz="2000" dirty="0" smtClean="0">
                <a:solidFill>
                  <a:srgbClr val="4C4C4C"/>
                </a:solidFill>
                <a:latin typeface="ヒラギノ角ゴ Pro W3"/>
                <a:cs typeface="ヒラギノ角ゴ Pro W3"/>
              </a:rPr>
              <a:t>を</a:t>
            </a:r>
            <a:r>
              <a:rPr kumimoji="1" lang="en-US" altLang="ja-JP" sz="2000" dirty="0" smtClean="0">
                <a:solidFill>
                  <a:srgbClr val="4C4C4C"/>
                </a:solidFill>
                <a:latin typeface="ヒラギノ角ゴ Pro W3"/>
                <a:cs typeface="ヒラギノ角ゴ Pro W3"/>
              </a:rPr>
              <a:t/>
            </a:r>
            <a:br>
              <a:rPr kumimoji="1" lang="en-US" altLang="ja-JP" sz="2000" dirty="0" smtClean="0">
                <a:solidFill>
                  <a:srgbClr val="4C4C4C"/>
                </a:solidFill>
                <a:latin typeface="ヒラギノ角ゴ Pro W3"/>
                <a:cs typeface="ヒラギノ角ゴ Pro W3"/>
              </a:rPr>
            </a:br>
            <a:r>
              <a:rPr kumimoji="1" lang="ja-JP" altLang="en-US" sz="2000" dirty="0" smtClean="0">
                <a:solidFill>
                  <a:srgbClr val="4C4C4C"/>
                </a:solidFill>
                <a:latin typeface="ヒラギノ角ゴ Pro W3"/>
                <a:cs typeface="ヒラギノ角ゴ Pro W3"/>
              </a:rPr>
              <a:t>解決する知能</a:t>
            </a:r>
          </a:p>
          <a:p>
            <a:pPr marL="800100" lvl="1" indent="-342900">
              <a:lnSpc>
                <a:spcPct val="150000"/>
              </a:lnSpc>
              <a:buFont typeface="Arial"/>
              <a:buChar char="•"/>
            </a:pPr>
            <a:r>
              <a:rPr kumimoji="1" lang="ja-JP" altLang="en-US" sz="2000" dirty="0" smtClean="0">
                <a:solidFill>
                  <a:srgbClr val="4C4C4C"/>
                </a:solidFill>
                <a:latin typeface="ヒラギノ角ゴ Pro W3"/>
                <a:cs typeface="ヒラギノ角ゴ Pro W3"/>
              </a:rPr>
              <a:t>設計時の想定を超えた</a:t>
            </a:r>
            <a:r>
              <a:rPr kumimoji="1" lang="en-US" altLang="ja-JP" sz="2000" dirty="0" smtClean="0">
                <a:solidFill>
                  <a:srgbClr val="4C4C4C"/>
                </a:solidFill>
                <a:latin typeface="ヒラギノ角ゴ Pro W3"/>
                <a:cs typeface="ヒラギノ角ゴ Pro W3"/>
              </a:rPr>
              <a:t/>
            </a:r>
            <a:br>
              <a:rPr kumimoji="1" lang="en-US" altLang="ja-JP" sz="2000" dirty="0" smtClean="0">
                <a:solidFill>
                  <a:srgbClr val="4C4C4C"/>
                </a:solidFill>
                <a:latin typeface="ヒラギノ角ゴ Pro W3"/>
                <a:cs typeface="ヒラギノ角ゴ Pro W3"/>
              </a:rPr>
            </a:br>
            <a:r>
              <a:rPr kumimoji="1" lang="ja-JP" altLang="en-US" sz="2000" dirty="0" smtClean="0">
                <a:solidFill>
                  <a:srgbClr val="C00000"/>
                </a:solidFill>
                <a:latin typeface="ヒラギノ角ゴ Pro W3"/>
                <a:cs typeface="ヒラギノ角ゴ Pro W3"/>
              </a:rPr>
              <a:t>新たな問題</a:t>
            </a:r>
            <a:r>
              <a:rPr kumimoji="1" lang="ja-JP" altLang="en-US" sz="2000" dirty="0" smtClean="0">
                <a:solidFill>
                  <a:srgbClr val="4C4C4C"/>
                </a:solidFill>
                <a:latin typeface="ヒラギノ角ゴ Pro W3"/>
                <a:cs typeface="ヒラギノ角ゴ Pro W3"/>
              </a:rPr>
              <a:t>に対しても対処可能</a:t>
            </a:r>
          </a:p>
          <a:p>
            <a:pPr marL="800100" lvl="1" indent="-342900">
              <a:lnSpc>
                <a:spcPct val="150000"/>
              </a:lnSpc>
              <a:buFont typeface="Arial"/>
              <a:buChar char="•"/>
            </a:pPr>
            <a:r>
              <a:rPr kumimoji="1" lang="ja-JP" altLang="en-US" sz="2000" dirty="0" smtClean="0">
                <a:solidFill>
                  <a:srgbClr val="4C4C4C"/>
                </a:solidFill>
                <a:latin typeface="ヒラギノ角ゴ Pro W3"/>
                <a:cs typeface="ヒラギノ角ゴ Pro W3"/>
              </a:rPr>
              <a:t>自己理解・自律的自己制御</a:t>
            </a:r>
          </a:p>
          <a:p>
            <a:pPr marL="342900" indent="-342900">
              <a:lnSpc>
                <a:spcPct val="150000"/>
              </a:lnSpc>
              <a:buFont typeface="Arial" charset="0"/>
              <a:buChar char="•"/>
            </a:pPr>
            <a:endParaRPr kumimoji="1" lang="en-US" altLang="ja-JP" sz="2000" dirty="0" smtClean="0">
              <a:solidFill>
                <a:srgbClr val="4C4C4C"/>
              </a:solidFill>
              <a:latin typeface="ヒラギノ角ゴ Pro W3"/>
              <a:cs typeface="ヒラギノ角ゴ Pro W3"/>
            </a:endParaRPr>
          </a:p>
          <a:p>
            <a:pPr marL="342900" indent="-342900">
              <a:lnSpc>
                <a:spcPct val="150000"/>
              </a:lnSpc>
              <a:buFont typeface="Arial" charset="0"/>
              <a:buChar char="•"/>
            </a:pPr>
            <a:r>
              <a:rPr kumimoji="1" lang="en-US" altLang="ja-JP" sz="2000" dirty="0" smtClean="0">
                <a:solidFill>
                  <a:srgbClr val="4C4C4C"/>
                </a:solidFill>
                <a:latin typeface="ヒラギノ角ゴ Pro W3"/>
                <a:cs typeface="ヒラギノ角ゴ Pro W3"/>
              </a:rPr>
              <a:t>AI</a:t>
            </a:r>
            <a:r>
              <a:rPr kumimoji="1" lang="ja-JP" altLang="en-US" sz="2000" dirty="0" smtClean="0">
                <a:solidFill>
                  <a:srgbClr val="4C4C4C"/>
                </a:solidFill>
                <a:latin typeface="ヒラギノ角ゴ Pro W3"/>
                <a:cs typeface="ヒラギノ角ゴ Pro W3"/>
              </a:rPr>
              <a:t>当初の目的で、思い浮かべるのはこっちだが、現実から</a:t>
            </a:r>
            <a:r>
              <a:rPr kumimoji="1" lang="en-US" altLang="ja-JP" sz="2000" dirty="0" smtClean="0">
                <a:solidFill>
                  <a:srgbClr val="4C4C4C"/>
                </a:solidFill>
                <a:latin typeface="ヒラギノ角ゴ Pro W3"/>
                <a:cs typeface="ヒラギノ角ゴ Pro W3"/>
              </a:rPr>
              <a:t/>
            </a:r>
            <a:br>
              <a:rPr kumimoji="1" lang="en-US" altLang="ja-JP" sz="2000" dirty="0" smtClean="0">
                <a:solidFill>
                  <a:srgbClr val="4C4C4C"/>
                </a:solidFill>
                <a:latin typeface="ヒラギノ角ゴ Pro W3"/>
                <a:cs typeface="ヒラギノ角ゴ Pro W3"/>
              </a:rPr>
            </a:br>
            <a:r>
              <a:rPr kumimoji="1" lang="ja-JP" altLang="en-US" sz="2000" dirty="0" smtClean="0">
                <a:solidFill>
                  <a:srgbClr val="C00000"/>
                </a:solidFill>
                <a:latin typeface="ヒラギノ角ゴ Pro W3"/>
                <a:cs typeface="ヒラギノ角ゴ Pro W3"/>
              </a:rPr>
              <a:t>あまりに遠いため</a:t>
            </a:r>
            <a:r>
              <a:rPr kumimoji="1" lang="ja-JP" altLang="en-US" sz="2000" dirty="0" smtClean="0">
                <a:solidFill>
                  <a:srgbClr val="4C4C4C"/>
                </a:solidFill>
                <a:latin typeface="ヒラギノ角ゴ Pro W3"/>
                <a:cs typeface="ヒラギノ角ゴ Pro W3"/>
              </a:rPr>
              <a:t>取り組みは少ない</a:t>
            </a:r>
            <a:endParaRPr kumimoji="1" lang="en-US" altLang="ja-JP" sz="2000" dirty="0">
              <a:solidFill>
                <a:srgbClr val="4C4C4C"/>
              </a:solidFill>
              <a:latin typeface="ヒラギノ角ゴ Pro W3"/>
              <a:cs typeface="ヒラギノ角ゴ Pro W3"/>
            </a:endParaRPr>
          </a:p>
        </p:txBody>
      </p:sp>
      <p:sp>
        <p:nvSpPr>
          <p:cNvPr id="12" name="正方形/長方形 8"/>
          <p:cNvSpPr/>
          <p:nvPr/>
        </p:nvSpPr>
        <p:spPr>
          <a:xfrm>
            <a:off x="6472893" y="1989891"/>
            <a:ext cx="4535359" cy="4215069"/>
          </a:xfrm>
          <a:prstGeom prst="rect">
            <a:avLst/>
          </a:prstGeom>
          <a:no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Arial"/>
              <a:buChar char="•"/>
            </a:pPr>
            <a:r>
              <a:rPr kumimoji="1" lang="ja-JP" altLang="en-US" sz="2000" dirty="0">
                <a:solidFill>
                  <a:srgbClr val="C00000"/>
                </a:solidFill>
                <a:latin typeface="ヒラギノ角ゴ Pro W3"/>
                <a:cs typeface="ヒラギノ角ゴ Pro W3"/>
              </a:rPr>
              <a:t>特定の領域において</a:t>
            </a:r>
            <a:r>
              <a:rPr kumimoji="1" lang="ja-JP" altLang="en-US" sz="2000" dirty="0">
                <a:solidFill>
                  <a:srgbClr val="4C4C4C"/>
                </a:solidFill>
                <a:latin typeface="ヒラギノ角ゴ Pro W3"/>
                <a:cs typeface="ヒラギノ角ゴ Pro W3"/>
              </a:rPr>
              <a:t>知的</a:t>
            </a:r>
            <a:r>
              <a:rPr kumimoji="1" lang="ja-JP" altLang="en-US" sz="2000" dirty="0" smtClean="0">
                <a:solidFill>
                  <a:srgbClr val="4C4C4C"/>
                </a:solidFill>
                <a:latin typeface="ヒラギノ角ゴ Pro W3"/>
                <a:cs typeface="ヒラギノ角ゴ Pro W3"/>
              </a:rPr>
              <a:t>に情報を</a:t>
            </a:r>
            <a:r>
              <a:rPr kumimoji="1" lang="en-US" altLang="ja-JP" sz="2000" dirty="0" smtClean="0">
                <a:solidFill>
                  <a:srgbClr val="4C4C4C"/>
                </a:solidFill>
                <a:latin typeface="ヒラギノ角ゴ Pro W3"/>
                <a:cs typeface="ヒラギノ角ゴ Pro W3"/>
              </a:rPr>
              <a:t/>
            </a:r>
            <a:br>
              <a:rPr kumimoji="1" lang="en-US" altLang="ja-JP" sz="2000" dirty="0" smtClean="0">
                <a:solidFill>
                  <a:srgbClr val="4C4C4C"/>
                </a:solidFill>
                <a:latin typeface="ヒラギノ角ゴ Pro W3"/>
                <a:cs typeface="ヒラギノ角ゴ Pro W3"/>
              </a:rPr>
            </a:br>
            <a:r>
              <a:rPr kumimoji="1" lang="ja-JP" altLang="en-US" sz="2000" dirty="0" smtClean="0">
                <a:solidFill>
                  <a:srgbClr val="4C4C4C"/>
                </a:solidFill>
                <a:latin typeface="ヒラギノ角ゴ Pro W3"/>
                <a:cs typeface="ヒラギノ角ゴ Pro W3"/>
              </a:rPr>
              <a:t>処理する知能</a:t>
            </a:r>
          </a:p>
          <a:p>
            <a:pPr marL="342900" indent="-342900">
              <a:lnSpc>
                <a:spcPct val="150000"/>
              </a:lnSpc>
              <a:buFont typeface="Arial"/>
              <a:buChar char="•"/>
            </a:pPr>
            <a:endParaRPr kumimoji="1" lang="en-US" altLang="ja-JP" sz="2000" dirty="0" smtClean="0">
              <a:solidFill>
                <a:srgbClr val="4C4C4C"/>
              </a:solidFill>
              <a:latin typeface="ヒラギノ角ゴ Pro W3"/>
              <a:cs typeface="ヒラギノ角ゴ Pro W3"/>
            </a:endParaRPr>
          </a:p>
          <a:p>
            <a:pPr marL="342900" indent="-342900">
              <a:lnSpc>
                <a:spcPct val="150000"/>
              </a:lnSpc>
              <a:buFont typeface="Arial"/>
              <a:buChar char="•"/>
            </a:pPr>
            <a:r>
              <a:rPr kumimoji="1" lang="ja-JP" altLang="en-US" sz="2000" dirty="0" smtClean="0">
                <a:solidFill>
                  <a:srgbClr val="4C4C4C"/>
                </a:solidFill>
                <a:latin typeface="ヒラギノ角ゴ Pro W3"/>
                <a:cs typeface="ヒラギノ角ゴ Pro W3"/>
              </a:rPr>
              <a:t>既</a:t>
            </a:r>
            <a:r>
              <a:rPr kumimoji="1" lang="ja-JP" altLang="en-US" sz="2000" dirty="0">
                <a:solidFill>
                  <a:srgbClr val="4C4C4C"/>
                </a:solidFill>
                <a:latin typeface="ヒラギノ角ゴ Pro W3"/>
                <a:cs typeface="ヒラギノ角ゴ Pro W3"/>
              </a:rPr>
              <a:t>に</a:t>
            </a:r>
            <a:r>
              <a:rPr kumimoji="1" lang="ja-JP" altLang="en-US" sz="2000" dirty="0">
                <a:solidFill>
                  <a:srgbClr val="C00000"/>
                </a:solidFill>
                <a:latin typeface="ヒラギノ角ゴ Pro W3"/>
                <a:cs typeface="ヒラギノ角ゴ Pro W3"/>
              </a:rPr>
              <a:t>人以上</a:t>
            </a:r>
            <a:r>
              <a:rPr kumimoji="1" lang="ja-JP" altLang="en-US" sz="2000" dirty="0">
                <a:solidFill>
                  <a:srgbClr val="4C4C4C"/>
                </a:solidFill>
                <a:latin typeface="ヒラギノ角ゴ Pro W3"/>
                <a:cs typeface="ヒラギノ角ゴ Pro W3"/>
              </a:rPr>
              <a:t>の能力が</a:t>
            </a:r>
            <a:r>
              <a:rPr kumimoji="1" lang="ja-JP" altLang="en-US" sz="2000" dirty="0" smtClean="0">
                <a:solidFill>
                  <a:srgbClr val="4C4C4C"/>
                </a:solidFill>
                <a:latin typeface="ヒラギノ角ゴ Pro W3"/>
                <a:cs typeface="ヒラギノ角ゴ Pro W3"/>
              </a:rPr>
              <a:t>実用化</a:t>
            </a:r>
          </a:p>
          <a:p>
            <a:pPr lvl="1">
              <a:lnSpc>
                <a:spcPct val="150000"/>
              </a:lnSpc>
            </a:pPr>
            <a:r>
              <a:rPr kumimoji="1" lang="ja-JP" altLang="en-US" sz="1600" dirty="0" smtClean="0">
                <a:solidFill>
                  <a:srgbClr val="4C4C4C"/>
                </a:solidFill>
                <a:latin typeface="ヒラギノ角ゴ Pro W3"/>
                <a:cs typeface="ヒラギノ角ゴ Pro W3"/>
              </a:rPr>
              <a:t>コンピュータ将棋・囲碁・チェス</a:t>
            </a:r>
            <a:r>
              <a:rPr kumimoji="1" lang="en-US" altLang="ja-JP" sz="1600" dirty="0" smtClean="0">
                <a:solidFill>
                  <a:srgbClr val="4C4C4C"/>
                </a:solidFill>
                <a:latin typeface="ヒラギノ角ゴ Pro W3"/>
                <a:cs typeface="ヒラギノ角ゴ Pro W3"/>
              </a:rPr>
              <a:t/>
            </a:r>
            <a:br>
              <a:rPr kumimoji="1" lang="en-US" altLang="ja-JP" sz="1600" dirty="0" smtClean="0">
                <a:solidFill>
                  <a:srgbClr val="4C4C4C"/>
                </a:solidFill>
                <a:latin typeface="ヒラギノ角ゴ Pro W3"/>
                <a:cs typeface="ヒラギノ角ゴ Pro W3"/>
              </a:rPr>
            </a:br>
            <a:r>
              <a:rPr kumimoji="1" lang="ja-JP" altLang="en-US" sz="1600" dirty="0" smtClean="0">
                <a:solidFill>
                  <a:srgbClr val="4C4C4C"/>
                </a:solidFill>
                <a:latin typeface="ヒラギノ角ゴ Pro W3"/>
                <a:cs typeface="ヒラギノ角ゴ Pro W3"/>
              </a:rPr>
              <a:t>画像認識</a:t>
            </a:r>
            <a:r>
              <a:rPr kumimoji="1" lang="en-US" altLang="ja-JP" sz="1600" dirty="0" smtClean="0">
                <a:solidFill>
                  <a:srgbClr val="4C4C4C"/>
                </a:solidFill>
                <a:latin typeface="ヒラギノ角ゴ Pro W3"/>
                <a:cs typeface="ヒラギノ角ゴ Pro W3"/>
              </a:rPr>
              <a:t>, </a:t>
            </a:r>
            <a:r>
              <a:rPr kumimoji="1" lang="ja-JP" altLang="en-US" sz="1600" dirty="0" smtClean="0">
                <a:solidFill>
                  <a:srgbClr val="4C4C4C"/>
                </a:solidFill>
                <a:latin typeface="ヒラギノ角ゴ Pro W3"/>
                <a:cs typeface="ヒラギノ角ゴ Pro W3"/>
              </a:rPr>
              <a:t>自動運転</a:t>
            </a:r>
            <a:r>
              <a:rPr kumimoji="1" lang="en-US" altLang="ja-JP" sz="1600" dirty="0" smtClean="0">
                <a:solidFill>
                  <a:srgbClr val="4C4C4C"/>
                </a:solidFill>
                <a:latin typeface="ヒラギノ角ゴ Pro W3"/>
                <a:cs typeface="ヒラギノ角ゴ Pro W3"/>
              </a:rPr>
              <a:t>, </a:t>
            </a:r>
            <a:r>
              <a:rPr kumimoji="1" lang="ja-JP" altLang="en-US" sz="1600" dirty="0">
                <a:solidFill>
                  <a:srgbClr val="4C4C4C"/>
                </a:solidFill>
                <a:latin typeface="ヒラギノ角ゴ Pro W3"/>
                <a:cs typeface="ヒラギノ角ゴ Pro W3"/>
              </a:rPr>
              <a:t>医療</a:t>
            </a:r>
            <a:r>
              <a:rPr kumimoji="1" lang="ja-JP" altLang="en-US" sz="1600" dirty="0" smtClean="0">
                <a:solidFill>
                  <a:srgbClr val="4C4C4C"/>
                </a:solidFill>
                <a:latin typeface="ヒラギノ角ゴ Pro W3"/>
                <a:cs typeface="ヒラギノ角ゴ Pro W3"/>
              </a:rPr>
              <a:t>診断</a:t>
            </a:r>
          </a:p>
          <a:p>
            <a:pPr lvl="1">
              <a:lnSpc>
                <a:spcPct val="150000"/>
              </a:lnSpc>
            </a:pPr>
            <a:r>
              <a:rPr kumimoji="1" lang="ja-JP" altLang="en-US" sz="1600" dirty="0" smtClean="0">
                <a:solidFill>
                  <a:srgbClr val="4C4C4C"/>
                </a:solidFill>
                <a:latin typeface="ヒラギノ角ゴ Pro W3"/>
                <a:cs typeface="ヒラギノ角ゴ Pro W3"/>
              </a:rPr>
              <a:t>スパムフィルタリング</a:t>
            </a:r>
            <a:endParaRPr kumimoji="1" lang="en-US" altLang="ja-JP" sz="1600" dirty="0" smtClean="0">
              <a:solidFill>
                <a:srgbClr val="4C4C4C"/>
              </a:solidFill>
              <a:latin typeface="ヒラギノ角ゴ Pro W3"/>
              <a:cs typeface="ヒラギノ角ゴ Pro W3"/>
            </a:endParaRPr>
          </a:p>
          <a:p>
            <a:pPr lvl="1">
              <a:lnSpc>
                <a:spcPct val="150000"/>
              </a:lnSpc>
            </a:pPr>
            <a:endParaRPr kumimoji="1" lang="en-US" altLang="ja-JP" sz="2000" dirty="0" smtClean="0">
              <a:solidFill>
                <a:srgbClr val="4C4C4C"/>
              </a:solidFill>
              <a:latin typeface="ヒラギノ角ゴ Pro W3"/>
              <a:cs typeface="ヒラギノ角ゴ Pro W3"/>
            </a:endParaRPr>
          </a:p>
          <a:p>
            <a:pPr marL="342900" indent="-342900">
              <a:lnSpc>
                <a:spcPct val="150000"/>
              </a:lnSpc>
              <a:buFont typeface="Arial"/>
              <a:buChar char="•"/>
            </a:pPr>
            <a:r>
              <a:rPr kumimoji="1" lang="ja-JP" altLang="en-US" sz="2000" dirty="0" smtClean="0">
                <a:solidFill>
                  <a:srgbClr val="4C4C4C"/>
                </a:solidFill>
                <a:latin typeface="ヒラギノ角ゴ Pro W3"/>
                <a:cs typeface="ヒラギノ角ゴ Pro W3"/>
              </a:rPr>
              <a:t>世間で言われてるのは</a:t>
            </a:r>
            <a:r>
              <a:rPr kumimoji="1" lang="ja-JP" altLang="en-US" sz="2000" dirty="0" smtClean="0">
                <a:solidFill>
                  <a:srgbClr val="C00000"/>
                </a:solidFill>
                <a:latin typeface="ヒラギノ角ゴ Pro W3"/>
                <a:cs typeface="ヒラギノ角ゴ Pro W3"/>
              </a:rPr>
              <a:t>大体こっち</a:t>
            </a:r>
            <a:endParaRPr kumimoji="1" lang="ja-JP" altLang="en-US" sz="2000" dirty="0">
              <a:solidFill>
                <a:srgbClr val="C00000"/>
              </a:solidFill>
              <a:latin typeface="ヒラギノ角ゴ Pro W3"/>
              <a:cs typeface="ヒラギノ角ゴ Pro W3"/>
            </a:endParaRPr>
          </a:p>
          <a:p>
            <a:pPr marL="342900" indent="-342900">
              <a:lnSpc>
                <a:spcPct val="150000"/>
              </a:lnSpc>
              <a:buFont typeface="Arial"/>
              <a:buChar char="•"/>
            </a:pPr>
            <a:endParaRPr kumimoji="1" lang="ja-JP" altLang="en-US" sz="2000" dirty="0">
              <a:solidFill>
                <a:srgbClr val="4C4C4C"/>
              </a:solidFill>
              <a:latin typeface="ヒラギノ角ゴ Pro W3"/>
              <a:cs typeface="ヒラギノ角ゴ Pro W3"/>
            </a:endParaRPr>
          </a:p>
        </p:txBody>
      </p:sp>
    </p:spTree>
    <p:extLst>
      <p:ext uri="{BB962C8B-B14F-4D97-AF65-F5344CB8AC3E}">
        <p14:creationId xmlns:p14="http://schemas.microsoft.com/office/powerpoint/2010/main" val="16089592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Deep Learning</a:t>
            </a:r>
            <a:r>
              <a:rPr lang="ja-JP" altLang="en-US" dirty="0"/>
              <a:t>の登場に</a:t>
            </a:r>
            <a:r>
              <a:rPr lang="ja-JP" altLang="en-US" dirty="0" smtClean="0"/>
              <a:t>よって</a:t>
            </a:r>
            <a:endParaRPr kumimoji="1" lang="ja-JP" altLang="en-US" dirty="0"/>
          </a:p>
        </p:txBody>
      </p:sp>
      <p:sp>
        <p:nvSpPr>
          <p:cNvPr id="3" name="Content Placeholder 2"/>
          <p:cNvSpPr>
            <a:spLocks noGrp="1"/>
          </p:cNvSpPr>
          <p:nvPr>
            <p:ph idx="1"/>
          </p:nvPr>
        </p:nvSpPr>
        <p:spPr>
          <a:xfrm>
            <a:off x="805914" y="1197980"/>
            <a:ext cx="10581224" cy="5074233"/>
          </a:xfrm>
        </p:spPr>
        <p:txBody>
          <a:bodyPr>
            <a:normAutofit/>
          </a:bodyPr>
          <a:lstStyle/>
          <a:p>
            <a:pPr marL="108000" indent="0">
              <a:lnSpc>
                <a:spcPct val="110000"/>
              </a:lnSpc>
              <a:buNone/>
            </a:pPr>
            <a:r>
              <a:rPr kumimoji="1" lang="ja-JP" altLang="en-US" dirty="0" smtClean="0"/>
              <a:t>しかし、</a:t>
            </a:r>
            <a:endParaRPr kumimoji="1" lang="en-US" altLang="ja-JP" dirty="0" smtClean="0"/>
          </a:p>
          <a:p>
            <a:pPr>
              <a:lnSpc>
                <a:spcPct val="110000"/>
              </a:lnSpc>
            </a:pPr>
            <a:r>
              <a:rPr kumimoji="1" lang="ja-JP" altLang="en-US" dirty="0" smtClean="0"/>
              <a:t>本質的に新しいことができるようになったのか？</a:t>
            </a:r>
          </a:p>
          <a:p>
            <a:pPr lvl="1"/>
            <a:r>
              <a:rPr lang="ja-JP" altLang="en-US" dirty="0" smtClean="0"/>
              <a:t>一部例外はあるが、大半はそういうわけではない</a:t>
            </a:r>
          </a:p>
          <a:p>
            <a:pPr lvl="1"/>
            <a:r>
              <a:rPr kumimoji="1" lang="ja-JP" altLang="en-US" dirty="0" smtClean="0"/>
              <a:t>実用的に使用できる精度にまで向上したという表現が正しい</a:t>
            </a:r>
            <a:r>
              <a:rPr kumimoji="1" lang="en-US" altLang="ja-JP" dirty="0" smtClean="0"/>
              <a:t/>
            </a:r>
            <a:br>
              <a:rPr kumimoji="1" lang="en-US" altLang="ja-JP" dirty="0" smtClean="0"/>
            </a:br>
            <a:endParaRPr kumimoji="1" lang="en-US" altLang="ja-JP" dirty="0" smtClean="0"/>
          </a:p>
          <a:p>
            <a:r>
              <a:rPr lang="en-US" altLang="ja-JP" dirty="0" smtClean="0"/>
              <a:t>Deep Learning</a:t>
            </a:r>
            <a:r>
              <a:rPr lang="ja-JP" altLang="en-US" dirty="0" smtClean="0"/>
              <a:t>はなんでも出来るのか？</a:t>
            </a:r>
            <a:r>
              <a:rPr lang="en-US" altLang="ja-JP" dirty="0" smtClean="0"/>
              <a:t> </a:t>
            </a:r>
            <a:r>
              <a:rPr kumimoji="1" lang="ja-JP" altLang="en-US" dirty="0" smtClean="0"/>
              <a:t>従来手法はもう使わないのか？</a:t>
            </a:r>
            <a:endParaRPr lang="en-US" altLang="ja-JP" dirty="0" smtClean="0"/>
          </a:p>
          <a:p>
            <a:pPr lvl="1"/>
            <a:r>
              <a:rPr lang="ja-JP" altLang="en-US" dirty="0" smtClean="0"/>
              <a:t>確かに、画像</a:t>
            </a:r>
            <a:r>
              <a:rPr lang="ja-JP" altLang="en-US" dirty="0"/>
              <a:t>、音声、テキスト等の特徴抽出が極めて難しい分野に</a:t>
            </a:r>
            <a:r>
              <a:rPr lang="ja-JP" altLang="en-US" dirty="0" smtClean="0"/>
              <a:t>おいては劇的</a:t>
            </a:r>
            <a:r>
              <a:rPr lang="ja-JP" altLang="en-US" dirty="0"/>
              <a:t>な性能向上が</a:t>
            </a:r>
            <a:r>
              <a:rPr lang="ja-JP" altLang="en-US" dirty="0" smtClean="0"/>
              <a:t>見られたが、</a:t>
            </a:r>
            <a:r>
              <a:rPr lang="ja-JP" altLang="en-US" dirty="0"/>
              <a:t>テーブルデータ</a:t>
            </a:r>
            <a:r>
              <a:rPr lang="en-US" altLang="ja-JP" dirty="0"/>
              <a:t> (</a:t>
            </a:r>
            <a:r>
              <a:rPr lang="ja-JP" altLang="en-US" dirty="0"/>
              <a:t>年齢、性別等</a:t>
            </a:r>
            <a:r>
              <a:rPr lang="en-US" altLang="ja-JP" dirty="0"/>
              <a:t>)</a:t>
            </a:r>
            <a:r>
              <a:rPr lang="ja-JP" altLang="en-US" dirty="0"/>
              <a:t>やでは従来手法で十分な性能が出ることが</a:t>
            </a:r>
            <a:r>
              <a:rPr lang="ja-JP" altLang="en-US" dirty="0" smtClean="0"/>
              <a:t>多い</a:t>
            </a:r>
            <a:endParaRPr lang="en-US" altLang="ja-JP" dirty="0" smtClean="0"/>
          </a:p>
          <a:p>
            <a:pPr lvl="1"/>
            <a:r>
              <a:rPr lang="ja-JP" altLang="en-US" dirty="0" smtClean="0"/>
              <a:t>また、データ</a:t>
            </a:r>
            <a:r>
              <a:rPr lang="ja-JP" altLang="en-US" dirty="0"/>
              <a:t>から学習するということは、それだけ大量に答えも</a:t>
            </a:r>
            <a:r>
              <a:rPr lang="ja-JP" altLang="en-US" dirty="0" smtClean="0"/>
              <a:t>要るのでデータ作成コストが高い</a:t>
            </a:r>
            <a:endParaRPr lang="ja-JP" altLang="en-US" dirty="0"/>
          </a:p>
          <a:p>
            <a:pPr lvl="1"/>
            <a:r>
              <a:rPr lang="ja-JP" altLang="en-US" dirty="0" smtClean="0"/>
              <a:t>さらに、膨大な計算コストがかかるので、それまた難しい場合も</a:t>
            </a:r>
            <a:endParaRPr lang="en-US" altLang="ja-JP" dirty="0" smtClean="0"/>
          </a:p>
          <a:p>
            <a:pPr lvl="2"/>
            <a:r>
              <a:rPr lang="ja-JP" altLang="en-US" dirty="0" smtClean="0"/>
              <a:t>特に画像系は処理が重く、数台</a:t>
            </a:r>
            <a:r>
              <a:rPr lang="en-US" altLang="ja-JP" dirty="0" smtClean="0"/>
              <a:t>〜</a:t>
            </a:r>
            <a:r>
              <a:rPr lang="ja-JP" altLang="en-US" dirty="0" smtClean="0"/>
              <a:t>数</a:t>
            </a:r>
            <a:r>
              <a:rPr lang="en-US" altLang="ja-JP" dirty="0" smtClean="0"/>
              <a:t>10</a:t>
            </a:r>
            <a:r>
              <a:rPr lang="ja-JP" altLang="en-US" dirty="0" smtClean="0"/>
              <a:t>台の高性能パソコンを数週間稼働させることもザラ</a:t>
            </a:r>
            <a:endParaRPr lang="en-US" altLang="ja-JP" dirty="0" smtClean="0"/>
          </a:p>
          <a:p>
            <a:pPr marL="108000" lvl="1" indent="0" algn="ctr">
              <a:lnSpc>
                <a:spcPct val="200000"/>
              </a:lnSpc>
              <a:spcBef>
                <a:spcPts val="1200"/>
              </a:spcBef>
              <a:spcAft>
                <a:spcPts val="200"/>
              </a:spcAft>
              <a:buSzPct val="100000"/>
              <a:buNone/>
            </a:pPr>
            <a:r>
              <a:rPr lang="en-US" altLang="ja-JP" sz="2000" b="1" dirty="0" smtClean="0"/>
              <a:t>Deep Learning</a:t>
            </a:r>
            <a:r>
              <a:rPr lang="ja-JP" altLang="en-US" sz="2000" b="1" dirty="0" smtClean="0"/>
              <a:t>すごい！</a:t>
            </a:r>
            <a:r>
              <a:rPr lang="en-US" altLang="ja-JP" sz="2000" b="1" dirty="0" smtClean="0"/>
              <a:t>Deep Learning</a:t>
            </a:r>
            <a:r>
              <a:rPr lang="ja-JP" altLang="en-US" sz="2000" b="1" dirty="0" smtClean="0"/>
              <a:t>以外は古い</a:t>
            </a:r>
            <a:r>
              <a:rPr lang="en-US" altLang="ja-JP" sz="2000" b="1" dirty="0" smtClean="0"/>
              <a:t>! </a:t>
            </a:r>
            <a:r>
              <a:rPr lang="ja-JP" altLang="en-US" sz="2000" b="1" dirty="0" smtClean="0"/>
              <a:t>と</a:t>
            </a:r>
            <a:r>
              <a:rPr lang="ja-JP" altLang="en-US" sz="2000" b="1" dirty="0"/>
              <a:t>いうのは危険</a:t>
            </a:r>
          </a:p>
          <a:p>
            <a:pPr marL="108000" indent="0">
              <a:buNone/>
            </a:pPr>
            <a:endParaRPr lang="en-US" altLang="ja-JP" dirty="0"/>
          </a:p>
          <a:p>
            <a:pPr lvl="1"/>
            <a:endParaRPr lang="ja-JP" altLang="en-US" dirty="0"/>
          </a:p>
          <a:p>
            <a:endParaRPr kumimoji="1" lang="ja-JP" altLang="en-US" dirty="0"/>
          </a:p>
        </p:txBody>
      </p:sp>
    </p:spTree>
    <p:extLst>
      <p:ext uri="{BB962C8B-B14F-4D97-AF65-F5344CB8AC3E}">
        <p14:creationId xmlns:p14="http://schemas.microsoft.com/office/powerpoint/2010/main" val="1676849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第</a:t>
            </a:r>
            <a:r>
              <a:rPr lang="en-US" altLang="ja-JP" dirty="0"/>
              <a:t>3</a:t>
            </a:r>
            <a:r>
              <a:rPr lang="ja-JP" altLang="en-US" dirty="0"/>
              <a:t>次</a:t>
            </a:r>
            <a:r>
              <a:rPr lang="en-US" altLang="ja-JP" dirty="0"/>
              <a:t>AI</a:t>
            </a:r>
            <a:r>
              <a:rPr lang="ja-JP" altLang="en-US" dirty="0"/>
              <a:t>ブーム</a:t>
            </a:r>
            <a:r>
              <a:rPr lang="en-US" altLang="ja-JP" dirty="0"/>
              <a:t>:</a:t>
            </a:r>
            <a:r>
              <a:rPr lang="ja-JP" altLang="en-US" dirty="0"/>
              <a:t>機械学習から表現学習へ </a:t>
            </a:r>
            <a:endParaRPr kumimoji="1" lang="ja-JP" altLang="en-US" dirty="0"/>
          </a:p>
        </p:txBody>
      </p:sp>
      <p:sp>
        <p:nvSpPr>
          <p:cNvPr id="3" name="Content Placeholder 2"/>
          <p:cNvSpPr>
            <a:spLocks noGrp="1"/>
          </p:cNvSpPr>
          <p:nvPr>
            <p:ph idx="1"/>
          </p:nvPr>
        </p:nvSpPr>
        <p:spPr/>
        <p:txBody>
          <a:bodyPr>
            <a:normAutofit lnSpcReduction="10000"/>
          </a:bodyPr>
          <a:lstStyle/>
          <a:p>
            <a:endParaRPr kumimoji="1" lang="ja-JP" altLang="en-US" dirty="0" smtClean="0"/>
          </a:p>
          <a:p>
            <a:r>
              <a:rPr kumimoji="1" lang="ja-JP" altLang="en-US" dirty="0" smtClean="0"/>
              <a:t>ビッグデータ・計算機能力・機械学習アルゴリズムの発展によって</a:t>
            </a:r>
            <a:br>
              <a:rPr kumimoji="1" lang="ja-JP" altLang="en-US" dirty="0" smtClean="0"/>
            </a:br>
            <a:r>
              <a:rPr kumimoji="1" lang="ja-JP" altLang="en-US" dirty="0" smtClean="0"/>
              <a:t>実用的なパターン認識が可能に</a:t>
            </a:r>
          </a:p>
          <a:p>
            <a:endParaRPr lang="ja-JP" altLang="en-US" dirty="0"/>
          </a:p>
          <a:p>
            <a:r>
              <a:rPr kumimoji="1" lang="en-US" altLang="ja-JP" dirty="0" smtClean="0"/>
              <a:t>Deep Learning</a:t>
            </a:r>
            <a:r>
              <a:rPr kumimoji="1" lang="ja-JP" altLang="en-US" dirty="0" smtClean="0"/>
              <a:t>によって従来の課題であった人手による特徴量設計を</a:t>
            </a:r>
            <a:br>
              <a:rPr kumimoji="1" lang="ja-JP" altLang="en-US" dirty="0" smtClean="0"/>
            </a:br>
            <a:r>
              <a:rPr kumimoji="1" lang="ja-JP" altLang="en-US" dirty="0" smtClean="0"/>
              <a:t>表現学習によって代替可能になった</a:t>
            </a:r>
          </a:p>
          <a:p>
            <a:endParaRPr lang="en-US" altLang="ja-JP" dirty="0" smtClean="0"/>
          </a:p>
          <a:p>
            <a:r>
              <a:rPr lang="ja-JP" altLang="en-US" dirty="0" smtClean="0"/>
              <a:t>複数の知覚にまたがった処理を扱うマルチモーダルな研究が盛ん</a:t>
            </a:r>
            <a:endParaRPr lang="ja-JP" altLang="en-US" dirty="0"/>
          </a:p>
          <a:p>
            <a:endParaRPr lang="en-US" altLang="ja-JP" dirty="0" smtClean="0"/>
          </a:p>
          <a:p>
            <a:r>
              <a:rPr lang="ja-JP" altLang="en-US" dirty="0"/>
              <a:t>試行錯誤をしながら学んでいく強化学習と</a:t>
            </a:r>
            <a:r>
              <a:rPr lang="en-US" altLang="ja-JP" dirty="0"/>
              <a:t>Deep Learning</a:t>
            </a:r>
            <a:r>
              <a:rPr lang="ja-JP" altLang="en-US" dirty="0"/>
              <a:t>を</a:t>
            </a:r>
            <a:r>
              <a:rPr lang="ja-JP" altLang="en-US" dirty="0" smtClean="0"/>
              <a:t>組み合わせて</a:t>
            </a:r>
            <a:br>
              <a:rPr lang="ja-JP" altLang="en-US" dirty="0" smtClean="0"/>
            </a:br>
            <a:r>
              <a:rPr lang="ja-JP" altLang="en-US" dirty="0" smtClean="0"/>
              <a:t>運動</a:t>
            </a:r>
            <a:r>
              <a:rPr lang="ja-JP" altLang="en-US" dirty="0"/>
              <a:t>の習熟を試みる研究も進んでいる</a:t>
            </a:r>
          </a:p>
          <a:p>
            <a:pPr marL="108000" indent="0">
              <a:buNone/>
            </a:pPr>
            <a:endParaRPr lang="en-US" altLang="ja-JP" dirty="0" smtClean="0"/>
          </a:p>
        </p:txBody>
      </p:sp>
    </p:spTree>
    <p:extLst>
      <p:ext uri="{BB962C8B-B14F-4D97-AF65-F5344CB8AC3E}">
        <p14:creationId xmlns:p14="http://schemas.microsoft.com/office/powerpoint/2010/main" val="11598226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Agenda</a:t>
            </a:r>
            <a:endParaRPr kumimoji="1" lang="ja-JP" altLang="en-US" dirty="0"/>
          </a:p>
        </p:txBody>
      </p:sp>
      <p:sp>
        <p:nvSpPr>
          <p:cNvPr id="3" name="Content Placeholder 2"/>
          <p:cNvSpPr>
            <a:spLocks noGrp="1"/>
          </p:cNvSpPr>
          <p:nvPr>
            <p:ph idx="1"/>
          </p:nvPr>
        </p:nvSpPr>
        <p:spPr/>
        <p:txBody>
          <a:bodyPr/>
          <a:lstStyle/>
          <a:p>
            <a:pPr marL="565200" indent="-457200">
              <a:buFont typeface="+mj-lt"/>
              <a:buAutoNum type="arabicPeriod"/>
            </a:pPr>
            <a:endParaRPr kumimoji="1" lang="en-US" altLang="ja-JP" dirty="0" smtClean="0"/>
          </a:p>
          <a:p>
            <a:pPr marL="565200" indent="-457200">
              <a:buFont typeface="+mj-lt"/>
              <a:buAutoNum type="arabicPeriod"/>
            </a:pPr>
            <a:r>
              <a:rPr lang="ja-JP" altLang="en-US" dirty="0" smtClean="0"/>
              <a:t>人工知能とは？</a:t>
            </a:r>
            <a:endParaRPr lang="en-US" altLang="ja-JP" dirty="0"/>
          </a:p>
          <a:p>
            <a:pPr marL="565200" indent="-457200">
              <a:buFont typeface="+mj-lt"/>
              <a:buAutoNum type="arabicPeriod"/>
            </a:pPr>
            <a:endParaRPr kumimoji="1" lang="en-US" altLang="ja-JP" dirty="0" smtClean="0"/>
          </a:p>
          <a:p>
            <a:pPr marL="565200" indent="-457200">
              <a:buFont typeface="+mj-lt"/>
              <a:buAutoNum type="arabicPeriod"/>
            </a:pPr>
            <a:r>
              <a:rPr kumimoji="1" lang="ja-JP" altLang="en-US" dirty="0" smtClean="0"/>
              <a:t>人工知能技術の歴史</a:t>
            </a:r>
            <a:endParaRPr kumimoji="1" lang="en-US" altLang="ja-JP" dirty="0" smtClean="0"/>
          </a:p>
          <a:p>
            <a:pPr marL="565200" indent="-457200">
              <a:buFont typeface="+mj-lt"/>
              <a:buAutoNum type="arabicPeriod"/>
            </a:pPr>
            <a:endParaRPr lang="en-US" altLang="ja-JP" dirty="0"/>
          </a:p>
          <a:p>
            <a:pPr marL="565200" indent="-457200">
              <a:buFont typeface="+mj-lt"/>
              <a:buAutoNum type="arabicPeriod"/>
            </a:pPr>
            <a:r>
              <a:rPr kumimoji="1" lang="ja-JP" altLang="en-US" dirty="0" smtClean="0"/>
              <a:t>近年の人工知能技術</a:t>
            </a:r>
            <a:r>
              <a:rPr kumimoji="1" lang="en-US" altLang="ja-JP" dirty="0" smtClean="0"/>
              <a:t> (</a:t>
            </a:r>
            <a:r>
              <a:rPr kumimoji="1" lang="ja-JP" altLang="en-US" dirty="0" smtClean="0"/>
              <a:t>主に機械学習</a:t>
            </a:r>
            <a:r>
              <a:rPr kumimoji="1" lang="en-US" altLang="ja-JP" dirty="0" smtClean="0"/>
              <a:t>) </a:t>
            </a:r>
            <a:r>
              <a:rPr kumimoji="1" lang="ja-JP" altLang="en-US" dirty="0" smtClean="0"/>
              <a:t>の基礎</a:t>
            </a:r>
            <a:endParaRPr kumimoji="1" lang="en-US" altLang="ja-JP" dirty="0" smtClean="0"/>
          </a:p>
          <a:p>
            <a:pPr marL="565200" indent="-457200">
              <a:buFont typeface="+mj-lt"/>
              <a:buAutoNum type="arabicPeriod"/>
            </a:pPr>
            <a:endParaRPr lang="en-US" altLang="ja-JP" dirty="0"/>
          </a:p>
          <a:p>
            <a:pPr marL="565200" indent="-457200">
              <a:buFont typeface="+mj-lt"/>
              <a:buAutoNum type="arabicPeriod"/>
            </a:pPr>
            <a:r>
              <a:rPr lang="ja-JP" altLang="en-US" dirty="0" smtClean="0">
                <a:solidFill>
                  <a:srgbClr val="FF0000"/>
                </a:solidFill>
              </a:rPr>
              <a:t>産業へのインパクト</a:t>
            </a:r>
            <a:endParaRPr lang="en-US" altLang="ja-JP" dirty="0">
              <a:solidFill>
                <a:srgbClr val="FF0000"/>
              </a:solidFill>
            </a:endParaRPr>
          </a:p>
          <a:p>
            <a:pPr marL="565200" indent="-457200">
              <a:buFont typeface="+mj-lt"/>
              <a:buAutoNum type="arabicPeriod"/>
            </a:pPr>
            <a:endParaRPr kumimoji="1" lang="ja-JP" altLang="en-US" dirty="0"/>
          </a:p>
        </p:txBody>
      </p:sp>
    </p:spTree>
    <p:extLst>
      <p:ext uri="{BB962C8B-B14F-4D97-AF65-F5344CB8AC3E}">
        <p14:creationId xmlns:p14="http://schemas.microsoft.com/office/powerpoint/2010/main" val="10549300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松尾先生が考える今後</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2303119" y="1349384"/>
            <a:ext cx="7362559" cy="4887574"/>
          </a:xfrm>
          <a:prstGeom prst="rect">
            <a:avLst/>
          </a:prstGeom>
        </p:spPr>
      </p:pic>
    </p:spTree>
    <p:extLst>
      <p:ext uri="{BB962C8B-B14F-4D97-AF65-F5344CB8AC3E}">
        <p14:creationId xmlns:p14="http://schemas.microsoft.com/office/powerpoint/2010/main" val="1577718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松尾先生が考える今後</a:t>
            </a:r>
            <a:endParaRPr kumimoji="1" lang="ja-JP" altLang="en-US" dirty="0"/>
          </a:p>
        </p:txBody>
      </p:sp>
      <p:sp>
        <p:nvSpPr>
          <p:cNvPr id="3" name="Content Placeholder 2"/>
          <p:cNvSpPr>
            <a:spLocks noGrp="1"/>
          </p:cNvSpPr>
          <p:nvPr>
            <p:ph idx="1"/>
          </p:nvPr>
        </p:nvSpPr>
        <p:spPr/>
        <p:txBody>
          <a:bodyPr/>
          <a:lstStyle/>
          <a:p>
            <a:r>
              <a:rPr kumimoji="1" lang="ja-JP" altLang="en-US" dirty="0" smtClean="0"/>
              <a:t>認識</a:t>
            </a:r>
            <a:r>
              <a:rPr kumimoji="1" lang="en-US" altLang="ja-JP" dirty="0" smtClean="0"/>
              <a:t> (</a:t>
            </a:r>
            <a:r>
              <a:rPr kumimoji="1" lang="ja-JP" altLang="en-US" dirty="0" smtClean="0"/>
              <a:t>画像・映像</a:t>
            </a:r>
            <a:r>
              <a:rPr kumimoji="1" lang="en-US" altLang="ja-JP" dirty="0" smtClean="0"/>
              <a:t>)</a:t>
            </a:r>
          </a:p>
          <a:p>
            <a:pPr lvl="1">
              <a:lnSpc>
                <a:spcPct val="150000"/>
              </a:lnSpc>
            </a:pPr>
            <a:r>
              <a:rPr kumimoji="1" lang="ja-JP" altLang="en-US" dirty="0" smtClean="0"/>
              <a:t>画像認識が出来ないから人間がやっている仕事がたくさん</a:t>
            </a:r>
            <a:r>
              <a:rPr kumimoji="1" lang="en-US" altLang="ja-JP" dirty="0" smtClean="0"/>
              <a:t/>
            </a:r>
            <a:br>
              <a:rPr kumimoji="1" lang="en-US" altLang="ja-JP" dirty="0" smtClean="0"/>
            </a:br>
            <a:r>
              <a:rPr kumimoji="1" lang="ja-JP" altLang="en-US" dirty="0" smtClean="0"/>
              <a:t>→</a:t>
            </a:r>
            <a:r>
              <a:rPr kumimoji="1" lang="en-US" altLang="ja-JP" dirty="0" smtClean="0"/>
              <a:t> </a:t>
            </a:r>
            <a:r>
              <a:rPr kumimoji="1" lang="ja-JP" altLang="en-US" dirty="0" smtClean="0"/>
              <a:t>ほぼ機械によって代替可能</a:t>
            </a:r>
            <a:r>
              <a:rPr kumimoji="1" lang="ja-JP" altLang="en-US" dirty="0" smtClean="0">
                <a:solidFill>
                  <a:srgbClr val="FF0000"/>
                </a:solidFill>
              </a:rPr>
              <a:t/>
            </a:r>
            <a:br>
              <a:rPr kumimoji="1" lang="ja-JP" altLang="en-US" dirty="0" smtClean="0">
                <a:solidFill>
                  <a:srgbClr val="FF0000"/>
                </a:solidFill>
              </a:rPr>
            </a:br>
            <a:r>
              <a:rPr kumimoji="1" lang="en-US" altLang="ja-JP" dirty="0" smtClean="0"/>
              <a:t>Ex. </a:t>
            </a:r>
            <a:r>
              <a:rPr kumimoji="1" lang="ja-JP" altLang="en-US" dirty="0" smtClean="0"/>
              <a:t>監視などにかかるコストは</a:t>
            </a:r>
            <a:r>
              <a:rPr kumimoji="1" lang="en-US" altLang="ja-JP" dirty="0" smtClean="0"/>
              <a:t>100</a:t>
            </a:r>
            <a:r>
              <a:rPr kumimoji="1" lang="ja-JP" altLang="en-US" dirty="0" smtClean="0"/>
              <a:t>分の</a:t>
            </a:r>
            <a:r>
              <a:rPr kumimoji="1" lang="en-US" altLang="ja-JP" dirty="0" smtClean="0"/>
              <a:t>1</a:t>
            </a:r>
            <a:r>
              <a:rPr kumimoji="1" lang="ja-JP" altLang="en-US" dirty="0" smtClean="0"/>
              <a:t>以下に</a:t>
            </a:r>
            <a:endParaRPr kumimoji="1" lang="en-US" altLang="ja-JP" dirty="0" smtClean="0"/>
          </a:p>
          <a:p>
            <a:pPr lvl="1">
              <a:lnSpc>
                <a:spcPct val="150000"/>
              </a:lnSpc>
            </a:pPr>
            <a:endParaRPr lang="en-US" altLang="ja-JP" dirty="0"/>
          </a:p>
          <a:p>
            <a:r>
              <a:rPr kumimoji="1" lang="ja-JP" altLang="en-US" dirty="0" smtClean="0"/>
              <a:t>運動の習熟</a:t>
            </a:r>
            <a:endParaRPr kumimoji="1" lang="en-US" altLang="ja-JP" dirty="0" smtClean="0"/>
          </a:p>
          <a:p>
            <a:pPr lvl="1">
              <a:lnSpc>
                <a:spcPct val="150000"/>
              </a:lnSpc>
            </a:pPr>
            <a:r>
              <a:rPr kumimoji="1" lang="ja-JP" altLang="en-US" dirty="0" smtClean="0"/>
              <a:t>機械は「機械的」な動きしかできないから単純だが、柔軟な動きが必要なタスクは人間が行っている</a:t>
            </a:r>
            <a:r>
              <a:rPr lang="en-US" altLang="ja-JP" dirty="0"/>
              <a:t/>
            </a:r>
            <a:br>
              <a:rPr lang="en-US" altLang="ja-JP" dirty="0"/>
            </a:br>
            <a:r>
              <a:rPr lang="ja-JP" altLang="en-US" dirty="0" smtClean="0"/>
              <a:t>→</a:t>
            </a:r>
            <a:r>
              <a:rPr lang="en-US" altLang="ja-JP" dirty="0" smtClean="0"/>
              <a:t> </a:t>
            </a:r>
            <a:r>
              <a:rPr kumimoji="1" lang="ja-JP" altLang="en-US" dirty="0" smtClean="0"/>
              <a:t>機械が「機械的でない」動きを可能に</a:t>
            </a:r>
            <a:r>
              <a:rPr lang="ja-JP" altLang="en-US" dirty="0"/>
              <a:t/>
            </a:r>
            <a:br>
              <a:rPr lang="ja-JP" altLang="en-US" dirty="0"/>
            </a:br>
            <a:r>
              <a:rPr lang="en-US" altLang="ja-JP" dirty="0" smtClean="0"/>
              <a:t>Ex. </a:t>
            </a:r>
            <a:r>
              <a:rPr lang="ja-JP" altLang="en-US" dirty="0" smtClean="0"/>
              <a:t>複雑な形状の物体のピッキング作業、食品加工</a:t>
            </a:r>
            <a:endParaRPr kumimoji="1" lang="ja-JP" altLang="en-US" dirty="0" smtClean="0"/>
          </a:p>
        </p:txBody>
      </p:sp>
    </p:spTree>
    <p:extLst>
      <p:ext uri="{BB962C8B-B14F-4D97-AF65-F5344CB8AC3E}">
        <p14:creationId xmlns:p14="http://schemas.microsoft.com/office/powerpoint/2010/main" val="19733879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松尾先生が考える今後</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2642946" y="1198563"/>
            <a:ext cx="7138699" cy="5080696"/>
          </a:xfrm>
          <a:prstGeom prst="rect">
            <a:avLst/>
          </a:prstGeom>
        </p:spPr>
      </p:pic>
    </p:spTree>
    <p:extLst>
      <p:ext uri="{BB962C8B-B14F-4D97-AF65-F5344CB8AC3E}">
        <p14:creationId xmlns:p14="http://schemas.microsoft.com/office/powerpoint/2010/main" val="666810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松尾先生が考える今後</a:t>
            </a:r>
            <a:endParaRPr kumimoji="1" lang="ja-JP" altLang="en-US" dirty="0"/>
          </a:p>
        </p:txBody>
      </p:sp>
      <p:pic>
        <p:nvPicPr>
          <p:cNvPr id="8" name="Content Placeholder 7"/>
          <p:cNvPicPr>
            <a:picLocks noGrp="1" noChangeAspect="1"/>
          </p:cNvPicPr>
          <p:nvPr>
            <p:ph idx="1"/>
          </p:nvPr>
        </p:nvPicPr>
        <p:blipFill>
          <a:blip r:embed="rId2"/>
          <a:stretch>
            <a:fillRect/>
          </a:stretch>
        </p:blipFill>
        <p:spPr>
          <a:xfrm>
            <a:off x="2622688" y="1198563"/>
            <a:ext cx="6723421" cy="5015886"/>
          </a:xfrm>
          <a:prstGeom prst="rect">
            <a:avLst/>
          </a:prstGeom>
        </p:spPr>
      </p:pic>
    </p:spTree>
    <p:extLst>
      <p:ext uri="{BB962C8B-B14F-4D97-AF65-F5344CB8AC3E}">
        <p14:creationId xmlns:p14="http://schemas.microsoft.com/office/powerpoint/2010/main" val="1186994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松尾先生が考える今後</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2360513" y="1206796"/>
            <a:ext cx="7247772" cy="4993829"/>
          </a:xfrm>
          <a:prstGeom prst="rect">
            <a:avLst/>
          </a:prstGeom>
        </p:spPr>
      </p:pic>
    </p:spTree>
    <p:extLst>
      <p:ext uri="{BB962C8B-B14F-4D97-AF65-F5344CB8AC3E}">
        <p14:creationId xmlns:p14="http://schemas.microsoft.com/office/powerpoint/2010/main" val="1490549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終わりに</a:t>
            </a:r>
            <a:endParaRPr kumimoji="1" lang="ja-JP"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5914" y="1197980"/>
                <a:ext cx="10152599" cy="4974220"/>
              </a:xfrm>
            </p:spPr>
            <p:txBody>
              <a:bodyPr>
                <a:normAutofit lnSpcReduction="10000"/>
              </a:bodyPr>
              <a:lstStyle/>
              <a:p>
                <a:pPr>
                  <a:lnSpc>
                    <a:spcPct val="150000"/>
                  </a:lnSpc>
                </a:pPr>
                <a:r>
                  <a:rPr kumimoji="1" lang="ja-JP" altLang="en-US" dirty="0" smtClean="0"/>
                  <a:t>世間では</a:t>
                </a:r>
                <a:r>
                  <a:rPr kumimoji="1" lang="ja-JP" altLang="en-US" b="1" dirty="0" smtClean="0"/>
                  <a:t>シンギュラリティ</a:t>
                </a:r>
                <a:r>
                  <a:rPr kumimoji="1" lang="ja-JP" altLang="en-US" dirty="0" smtClean="0"/>
                  <a:t>という言葉もしばしば</a:t>
                </a:r>
                <a:endParaRPr lang="en-US" altLang="ja-JP" dirty="0"/>
              </a:p>
              <a:p>
                <a:pPr lvl="1">
                  <a:lnSpc>
                    <a:spcPct val="150000"/>
                  </a:lnSpc>
                </a:pPr>
                <a:r>
                  <a:rPr lang="ja-JP" altLang="en-US" dirty="0" smtClean="0"/>
                  <a:t>シンギュラリティ</a:t>
                </a:r>
                <a:r>
                  <a:rPr lang="en-US" altLang="ja-JP" dirty="0" smtClean="0"/>
                  <a:t> </a:t>
                </a:r>
                <a:r>
                  <a:rPr lang="ja-JP" altLang="en-US" dirty="0"/>
                  <a:t>（技術的特異点</a:t>
                </a:r>
                <a:r>
                  <a:rPr lang="en-US" altLang="ja-JP" dirty="0"/>
                  <a:t>) </a:t>
                </a:r>
              </a:p>
              <a:p>
                <a:pPr lvl="1">
                  <a:lnSpc>
                    <a:spcPct val="150000"/>
                  </a:lnSpc>
                </a:pPr>
                <a:r>
                  <a:rPr lang="ja-JP" altLang="en-US" dirty="0"/>
                  <a:t>人工知能に対するかなり極端な観点</a:t>
                </a:r>
                <a:endParaRPr lang="en-US" altLang="ja-JP" dirty="0"/>
              </a:p>
              <a:p>
                <a:pPr lvl="1">
                  <a:lnSpc>
                    <a:spcPct val="150000"/>
                  </a:lnSpc>
                </a:pPr>
                <a:r>
                  <a:rPr lang="en-US" altLang="ja-JP" dirty="0" smtClean="0"/>
                  <a:t>AI</a:t>
                </a:r>
                <a:r>
                  <a:rPr lang="ja-JP" altLang="en-US" dirty="0"/>
                  <a:t>が自分より賢い</a:t>
                </a:r>
                <a:r>
                  <a:rPr lang="en-US" altLang="ja-JP" dirty="0"/>
                  <a:t>AI</a:t>
                </a:r>
                <a:r>
                  <a:rPr lang="ja-JP" altLang="en-US" dirty="0"/>
                  <a:t>を作れるようになった時、</a:t>
                </a:r>
                <a:r>
                  <a:rPr lang="en-US" altLang="ja-JP" dirty="0"/>
                  <a:t/>
                </a:r>
                <a:br>
                  <a:rPr lang="en-US" altLang="ja-JP" dirty="0"/>
                </a:br>
                <a:r>
                  <a:rPr lang="ja-JP" altLang="en-US" dirty="0"/>
                  <a:t>一気に発散するという話　</a:t>
                </a:r>
                <a:r>
                  <a:rPr lang="en-US" altLang="ja-JP" dirty="0"/>
                  <a:t>(1.01 * 1000 -&gt; </a:t>
                </a:r>
                <a14:m>
                  <m:oMath xmlns:m="http://schemas.openxmlformats.org/officeDocument/2006/math">
                    <m:r>
                      <a:rPr lang="en-US" altLang="ja-JP" i="1">
                        <a:latin typeface="Cambria Math" charset="0"/>
                        <a:ea typeface="Cambria Math" charset="0"/>
                        <a:cs typeface="Cambria Math" charset="0"/>
                      </a:rPr>
                      <m:t>∞</m:t>
                    </m:r>
                  </m:oMath>
                </a14:m>
                <a:r>
                  <a:rPr lang="en-US" altLang="ja-JP" dirty="0" smtClean="0">
                    <a:ea typeface="Cambria Math" charset="0"/>
                    <a:cs typeface="Cambria Math" charset="0"/>
                  </a:rPr>
                  <a:t> </a:t>
                </a:r>
                <a:r>
                  <a:rPr lang="en-US" altLang="ja-JP" dirty="0" smtClean="0">
                    <a:ea typeface="Cambria Math" charset="0"/>
                    <a:cs typeface="Cambria Math" charset="0"/>
                  </a:rPr>
                  <a:t>)</a:t>
                </a:r>
                <a:endParaRPr lang="ja-JP" altLang="en-US" dirty="0" smtClean="0">
                  <a:ea typeface="Cambria Math" charset="0"/>
                  <a:cs typeface="Cambria Math" charset="0"/>
                </a:endParaRPr>
              </a:p>
              <a:p>
                <a:pPr lvl="1">
                  <a:lnSpc>
                    <a:spcPct val="150000"/>
                  </a:lnSpc>
                </a:pPr>
                <a:r>
                  <a:rPr lang="ja-JP" altLang="en-US" dirty="0" smtClean="0"/>
                  <a:t>周りの人工知能研究者で、これがすぐに訪れると考えてる人は誰もいない</a:t>
                </a:r>
                <a:endParaRPr lang="en-US" altLang="ja-JP" dirty="0" smtClean="0"/>
              </a:p>
              <a:p>
                <a:pPr lvl="1">
                  <a:lnSpc>
                    <a:spcPct val="150000"/>
                  </a:lnSpc>
                </a:pPr>
                <a:endParaRPr lang="en-US" altLang="ja-JP" dirty="0" smtClean="0"/>
              </a:p>
              <a:p>
                <a:pPr marL="360000" lvl="1" indent="0">
                  <a:lnSpc>
                    <a:spcPct val="150000"/>
                  </a:lnSpc>
                  <a:buNone/>
                </a:pPr>
                <a:r>
                  <a:rPr lang="ja-JP" altLang="en-US" sz="2000" dirty="0" smtClean="0"/>
                  <a:t>→</a:t>
                </a:r>
                <a:r>
                  <a:rPr lang="en-US" altLang="ja-JP" sz="2000" dirty="0" smtClean="0"/>
                  <a:t> </a:t>
                </a:r>
                <a:r>
                  <a:rPr lang="ja-JP" altLang="en-US" sz="2000" dirty="0" smtClean="0"/>
                  <a:t>人間</a:t>
                </a:r>
                <a:r>
                  <a:rPr lang="en-US" altLang="ja-JP" sz="2000" dirty="0" smtClean="0"/>
                  <a:t> </a:t>
                </a:r>
                <a:r>
                  <a:rPr lang="en-US" altLang="ja-JP" sz="2000" dirty="0"/>
                  <a:t>= </a:t>
                </a:r>
                <a:r>
                  <a:rPr lang="ja-JP" altLang="en-US" sz="2000" dirty="0"/>
                  <a:t>知能</a:t>
                </a:r>
                <a:r>
                  <a:rPr lang="en-US" altLang="ja-JP" sz="2000" dirty="0"/>
                  <a:t> (</a:t>
                </a:r>
                <a:r>
                  <a:rPr lang="ja-JP" altLang="en-US" sz="2000" dirty="0"/>
                  <a:t>考える力</a:t>
                </a:r>
                <a:r>
                  <a:rPr lang="en-US" altLang="ja-JP" sz="2000" dirty="0"/>
                  <a:t>) + </a:t>
                </a:r>
                <a:r>
                  <a:rPr lang="ja-JP" altLang="en-US" sz="2000" dirty="0"/>
                  <a:t>生命</a:t>
                </a:r>
                <a:r>
                  <a:rPr lang="en-US" altLang="ja-JP" sz="2000" dirty="0"/>
                  <a:t> (</a:t>
                </a:r>
                <a:r>
                  <a:rPr lang="ja-JP" altLang="en-US" sz="2000" dirty="0"/>
                  <a:t>目的意識）だとすると</a:t>
                </a:r>
                <a:r>
                  <a:rPr lang="ja-JP" altLang="en-US" sz="2000" dirty="0" smtClean="0"/>
                  <a:t>、</a:t>
                </a:r>
                <a:endParaRPr lang="en-US" altLang="ja-JP" sz="2000" dirty="0"/>
              </a:p>
              <a:p>
                <a:pPr marL="360000" lvl="1" indent="0">
                  <a:lnSpc>
                    <a:spcPct val="150000"/>
                  </a:lnSpc>
                  <a:buNone/>
                </a:pPr>
                <a:r>
                  <a:rPr lang="ja-JP" altLang="en-US" sz="2000" dirty="0" smtClean="0"/>
                  <a:t>→</a:t>
                </a:r>
                <a:r>
                  <a:rPr lang="en-US" altLang="ja-JP" sz="2000" dirty="0" smtClean="0"/>
                  <a:t> </a:t>
                </a:r>
                <a:r>
                  <a:rPr lang="ja-JP" altLang="en-US" sz="2000" dirty="0" smtClean="0"/>
                  <a:t>結局</a:t>
                </a:r>
                <a:r>
                  <a:rPr lang="ja-JP" altLang="en-US" sz="2000" dirty="0"/>
                  <a:t>、どこまで言っても目的は人間から与えられる</a:t>
                </a:r>
                <a:r>
                  <a:rPr lang="ja-JP" altLang="en-US" sz="2000" dirty="0" smtClean="0"/>
                  <a:t>だけ</a:t>
                </a:r>
                <a:endParaRPr lang="en-US" altLang="ja-JP" sz="2000" dirty="0"/>
              </a:p>
              <a:p>
                <a:pPr marL="360000" lvl="1" indent="0">
                  <a:lnSpc>
                    <a:spcPct val="150000"/>
                  </a:lnSpc>
                  <a:buNone/>
                </a:pPr>
                <a:r>
                  <a:rPr lang="ja-JP" altLang="en-US" sz="2000" dirty="0" smtClean="0"/>
                  <a:t>→</a:t>
                </a:r>
                <a:r>
                  <a:rPr lang="en-US" altLang="ja-JP" sz="2000" dirty="0" smtClean="0"/>
                  <a:t> </a:t>
                </a:r>
                <a:r>
                  <a:rPr lang="ja-JP" altLang="en-US" sz="2000" dirty="0" smtClean="0"/>
                  <a:t>もちろん</a:t>
                </a:r>
                <a:r>
                  <a:rPr lang="ja-JP" altLang="en-US" sz="2000" dirty="0"/>
                  <a:t>悪意を持った人間が悪用すれば危険</a:t>
                </a:r>
                <a:r>
                  <a:rPr lang="en-US" altLang="ja-JP" sz="2000" dirty="0"/>
                  <a:t> (</a:t>
                </a:r>
                <a:r>
                  <a:rPr lang="ja-JP" altLang="en-US" sz="2000" dirty="0"/>
                  <a:t>そんなの車でも包丁でも同じ</a:t>
                </a:r>
                <a:r>
                  <a:rPr lang="ja-JP" altLang="en-US" sz="2000" dirty="0" smtClean="0"/>
                  <a:t>）</a:t>
                </a:r>
                <a:endParaRPr lang="ja-JP" altLang="en-US" sz="2000" dirty="0"/>
              </a:p>
              <a:p>
                <a:pPr lvl="1">
                  <a:lnSpc>
                    <a:spcPct val="150000"/>
                  </a:lnSpc>
                </a:pPr>
                <a:endParaRPr kumimoji="1" lang="ja-JP" alt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5914" y="1197980"/>
                <a:ext cx="10152599" cy="4974220"/>
              </a:xfrm>
              <a:blipFill rotWithShape="0">
                <a:blip r:embed="rId3"/>
                <a:stretch>
                  <a:fillRect l="-36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604253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終わりに</a:t>
            </a:r>
            <a:endParaRPr kumimoji="1" lang="ja-JP" altLang="en-US" dirty="0"/>
          </a:p>
        </p:txBody>
      </p:sp>
      <p:sp>
        <p:nvSpPr>
          <p:cNvPr id="3" name="Content Placeholder 2"/>
          <p:cNvSpPr>
            <a:spLocks noGrp="1"/>
          </p:cNvSpPr>
          <p:nvPr>
            <p:ph idx="1"/>
          </p:nvPr>
        </p:nvSpPr>
        <p:spPr/>
        <p:txBody>
          <a:bodyPr>
            <a:normAutofit/>
          </a:bodyPr>
          <a:lstStyle/>
          <a:p>
            <a:pPr marL="108000" indent="0">
              <a:buNone/>
            </a:pPr>
            <a:endParaRPr lang="en-US" altLang="ja-JP" dirty="0" smtClean="0"/>
          </a:p>
          <a:p>
            <a:pPr>
              <a:lnSpc>
                <a:spcPct val="150000"/>
              </a:lnSpc>
            </a:pPr>
            <a:r>
              <a:rPr lang="ja-JP" altLang="en-US" dirty="0"/>
              <a:t>「人工知能に仕事を奪われる</a:t>
            </a:r>
            <a:r>
              <a:rPr lang="ja-JP" altLang="en-US" dirty="0" smtClean="0"/>
              <a:t>」</a:t>
            </a:r>
            <a:r>
              <a:rPr lang="ja-JP" altLang="en-US" dirty="0"/>
              <a:t/>
            </a:r>
            <a:br>
              <a:rPr lang="ja-JP" altLang="en-US" dirty="0"/>
            </a:br>
            <a:r>
              <a:rPr lang="ja-JP" altLang="en-US" dirty="0" smtClean="0"/>
              <a:t>→</a:t>
            </a:r>
            <a:r>
              <a:rPr lang="en-US" altLang="ja-JP" dirty="0" smtClean="0"/>
              <a:t> </a:t>
            </a:r>
            <a:r>
              <a:rPr lang="ja-JP" altLang="en-US" dirty="0" smtClean="0"/>
              <a:t>当然なくなる単純作業労働は増えるし、働き方が変わる仕事もある</a:t>
            </a:r>
            <a:endParaRPr lang="ja-JP" altLang="en-US" dirty="0"/>
          </a:p>
          <a:p>
            <a:pPr marL="360000" lvl="1" indent="0">
              <a:lnSpc>
                <a:spcPct val="150000"/>
              </a:lnSpc>
              <a:buNone/>
            </a:pPr>
            <a:r>
              <a:rPr lang="ja-JP" altLang="en-US" sz="2000" dirty="0" smtClean="0"/>
              <a:t>→</a:t>
            </a:r>
            <a:r>
              <a:rPr lang="en-US" altLang="ja-JP" sz="2000" dirty="0" smtClean="0"/>
              <a:t> </a:t>
            </a:r>
            <a:r>
              <a:rPr lang="ja-JP" altLang="en-US" sz="2000" dirty="0" smtClean="0"/>
              <a:t>が、ミシン</a:t>
            </a:r>
            <a:r>
              <a:rPr lang="ja-JP" altLang="en-US" sz="2000" dirty="0"/>
              <a:t>の出現で裁縫仕事を奪われたのと別に何ら</a:t>
            </a:r>
            <a:r>
              <a:rPr lang="ja-JP" altLang="en-US" sz="2000" dirty="0" smtClean="0"/>
              <a:t>変わらない</a:t>
            </a:r>
            <a:endParaRPr lang="en-US" altLang="ja-JP" sz="2000" dirty="0" smtClean="0"/>
          </a:p>
          <a:p>
            <a:pPr marL="360000" lvl="1" indent="0">
              <a:lnSpc>
                <a:spcPct val="150000"/>
              </a:lnSpc>
              <a:buNone/>
            </a:pPr>
            <a:r>
              <a:rPr lang="ja-JP" altLang="en-US" sz="2000" dirty="0" smtClean="0"/>
              <a:t>→</a:t>
            </a:r>
            <a:r>
              <a:rPr lang="en-US" altLang="ja-JP" sz="2000" dirty="0" smtClean="0"/>
              <a:t> </a:t>
            </a:r>
            <a:r>
              <a:rPr lang="ja-JP" altLang="en-US" sz="2000" dirty="0" smtClean="0"/>
              <a:t>単純作業の自動化によって、人間にしか出来ないことの重要性は増していく</a:t>
            </a:r>
          </a:p>
          <a:p>
            <a:pPr marL="360000" lvl="1" indent="0">
              <a:lnSpc>
                <a:spcPct val="150000"/>
              </a:lnSpc>
              <a:buNone/>
            </a:pPr>
            <a:endParaRPr lang="en-US" altLang="ja-JP" dirty="0" smtClean="0"/>
          </a:p>
          <a:p>
            <a:pPr>
              <a:lnSpc>
                <a:spcPct val="150000"/>
              </a:lnSpc>
            </a:pPr>
            <a:r>
              <a:rPr lang="ja-JP" altLang="en-US" dirty="0" smtClean="0"/>
              <a:t>しっかり動向、性質を追い</a:t>
            </a:r>
            <a:r>
              <a:rPr lang="ja-JP" altLang="en-US" dirty="0"/>
              <a:t>その上</a:t>
            </a:r>
            <a:r>
              <a:rPr lang="ja-JP" altLang="en-US" dirty="0" smtClean="0"/>
              <a:t>で社会、仕事</a:t>
            </a:r>
            <a:r>
              <a:rPr lang="ja-JP" altLang="en-US" dirty="0"/>
              <a:t>に</a:t>
            </a:r>
            <a:r>
              <a:rPr lang="ja-JP" altLang="en-US" dirty="0" smtClean="0"/>
              <a:t>活かすことが肝要</a:t>
            </a:r>
            <a:endParaRPr lang="en-US" altLang="ja-JP" dirty="0" smtClean="0"/>
          </a:p>
          <a:p>
            <a:pPr lvl="1">
              <a:lnSpc>
                <a:spcPct val="150000"/>
              </a:lnSpc>
            </a:pPr>
            <a:r>
              <a:rPr lang="ja-JP" altLang="en-US" sz="2000" dirty="0"/>
              <a:t>世間のニュース</a:t>
            </a:r>
            <a:r>
              <a:rPr lang="ja-JP" altLang="en-US" sz="2000" dirty="0" smtClean="0"/>
              <a:t>などに振り回されない（</a:t>
            </a:r>
            <a:r>
              <a:rPr lang="ja-JP" altLang="en-US" sz="2000" dirty="0"/>
              <a:t>基本的に間違ってます</a:t>
            </a:r>
            <a:r>
              <a:rPr lang="ja-JP" altLang="en-US" sz="2000" dirty="0" smtClean="0"/>
              <a:t>）</a:t>
            </a:r>
          </a:p>
        </p:txBody>
      </p:sp>
    </p:spTree>
    <p:extLst>
      <p:ext uri="{BB962C8B-B14F-4D97-AF65-F5344CB8AC3E}">
        <p14:creationId xmlns:p14="http://schemas.microsoft.com/office/powerpoint/2010/main" val="1850952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人工知能とは？</a:t>
            </a:r>
            <a:r>
              <a:rPr lang="en-US" altLang="ja-JP" dirty="0"/>
              <a:t> - </a:t>
            </a:r>
            <a:r>
              <a:rPr lang="ja-JP" altLang="en-US" dirty="0" smtClean="0"/>
              <a:t>レベル</a:t>
            </a:r>
            <a:r>
              <a:rPr lang="en-US" altLang="ja-JP" dirty="0" smtClean="0"/>
              <a:t> </a:t>
            </a:r>
            <a:r>
              <a:rPr lang="en-US" altLang="ja-JP" dirty="0"/>
              <a:t>- </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2057559" y="1431766"/>
            <a:ext cx="5854700" cy="4445000"/>
          </a:xfrm>
          <a:prstGeom prst="rect">
            <a:avLst/>
          </a:prstGeom>
        </p:spPr>
      </p:pic>
      <p:sp>
        <p:nvSpPr>
          <p:cNvPr id="5" name="TextBox 4"/>
          <p:cNvSpPr txBox="1"/>
          <p:nvPr/>
        </p:nvSpPr>
        <p:spPr>
          <a:xfrm>
            <a:off x="8346441" y="5105400"/>
            <a:ext cx="1717137" cy="369332"/>
          </a:xfrm>
          <a:prstGeom prst="rect">
            <a:avLst/>
          </a:prstGeom>
          <a:noFill/>
        </p:spPr>
        <p:txBody>
          <a:bodyPr wrap="none" rtlCol="0">
            <a:spAutoFit/>
          </a:bodyPr>
          <a:lstStyle/>
          <a:p>
            <a:r>
              <a:rPr kumimoji="1" lang="en-US" altLang="ja-JP" dirty="0" smtClean="0"/>
              <a:t> </a:t>
            </a:r>
            <a:r>
              <a:rPr kumimoji="1" lang="ja-JP" altLang="en-US" dirty="0" smtClean="0"/>
              <a:t>制御プログラム</a:t>
            </a:r>
            <a:endParaRPr kumimoji="1" lang="ja-JP" altLang="en-US" dirty="0"/>
          </a:p>
        </p:txBody>
      </p:sp>
      <p:sp>
        <p:nvSpPr>
          <p:cNvPr id="6" name="TextBox 5"/>
          <p:cNvSpPr txBox="1"/>
          <p:nvPr/>
        </p:nvSpPr>
        <p:spPr>
          <a:xfrm>
            <a:off x="906674" y="5105400"/>
            <a:ext cx="824265" cy="369332"/>
          </a:xfrm>
          <a:prstGeom prst="rect">
            <a:avLst/>
          </a:prstGeom>
          <a:noFill/>
        </p:spPr>
        <p:txBody>
          <a:bodyPr wrap="none" rtlCol="0">
            <a:spAutoFit/>
          </a:bodyPr>
          <a:lstStyle/>
          <a:p>
            <a:r>
              <a:rPr kumimoji="1" lang="ja-JP" altLang="en-US" dirty="0" smtClean="0"/>
              <a:t>弱い</a:t>
            </a:r>
            <a:r>
              <a:rPr kumimoji="1" lang="en-US" altLang="ja-JP" dirty="0" smtClean="0"/>
              <a:t>AI</a:t>
            </a:r>
            <a:endParaRPr kumimoji="1" lang="ja-JP" altLang="en-US" dirty="0"/>
          </a:p>
        </p:txBody>
      </p:sp>
      <p:sp>
        <p:nvSpPr>
          <p:cNvPr id="7" name="TextBox 6"/>
          <p:cNvSpPr txBox="1"/>
          <p:nvPr/>
        </p:nvSpPr>
        <p:spPr>
          <a:xfrm>
            <a:off x="906674" y="1890285"/>
            <a:ext cx="824265" cy="369332"/>
          </a:xfrm>
          <a:prstGeom prst="rect">
            <a:avLst/>
          </a:prstGeom>
          <a:noFill/>
        </p:spPr>
        <p:txBody>
          <a:bodyPr wrap="none" rtlCol="0">
            <a:spAutoFit/>
          </a:bodyPr>
          <a:lstStyle/>
          <a:p>
            <a:r>
              <a:rPr kumimoji="1" lang="ja-JP" altLang="en-US" dirty="0" smtClean="0"/>
              <a:t>強い</a:t>
            </a:r>
            <a:r>
              <a:rPr kumimoji="1" lang="en-US" altLang="ja-JP" dirty="0" smtClean="0"/>
              <a:t>AI</a:t>
            </a:r>
            <a:endParaRPr kumimoji="1" lang="ja-JP" altLang="en-US" dirty="0"/>
          </a:p>
        </p:txBody>
      </p:sp>
      <p:sp>
        <p:nvSpPr>
          <p:cNvPr id="3" name="TextBox 2"/>
          <p:cNvSpPr txBox="1"/>
          <p:nvPr/>
        </p:nvSpPr>
        <p:spPr>
          <a:xfrm>
            <a:off x="8651011" y="3469600"/>
            <a:ext cx="1107996" cy="369332"/>
          </a:xfrm>
          <a:prstGeom prst="rect">
            <a:avLst/>
          </a:prstGeom>
          <a:noFill/>
        </p:spPr>
        <p:txBody>
          <a:bodyPr wrap="none" rtlCol="0">
            <a:spAutoFit/>
          </a:bodyPr>
          <a:lstStyle/>
          <a:p>
            <a:r>
              <a:rPr kumimoji="1" lang="ja-JP" altLang="en-US" dirty="0" smtClean="0"/>
              <a:t>機械学習</a:t>
            </a:r>
            <a:endParaRPr kumimoji="1" lang="ja-JP" altLang="en-US" dirty="0"/>
          </a:p>
        </p:txBody>
      </p:sp>
      <p:sp>
        <p:nvSpPr>
          <p:cNvPr id="8" name="TextBox 7"/>
          <p:cNvSpPr txBox="1"/>
          <p:nvPr/>
        </p:nvSpPr>
        <p:spPr>
          <a:xfrm>
            <a:off x="8722409" y="2172129"/>
            <a:ext cx="965200" cy="369332"/>
          </a:xfrm>
          <a:prstGeom prst="rect">
            <a:avLst/>
          </a:prstGeom>
          <a:noFill/>
        </p:spPr>
        <p:txBody>
          <a:bodyPr wrap="square" rtlCol="0">
            <a:spAutoFit/>
          </a:bodyPr>
          <a:lstStyle/>
          <a:p>
            <a:r>
              <a:rPr kumimoji="1" lang="ja-JP" altLang="en-US" dirty="0" smtClean="0"/>
              <a:t>？？？</a:t>
            </a:r>
            <a:endParaRPr kumimoji="1" lang="ja-JP" altLang="en-US" dirty="0"/>
          </a:p>
        </p:txBody>
      </p:sp>
    </p:spTree>
    <p:extLst>
      <p:ext uri="{BB962C8B-B14F-4D97-AF65-F5344CB8AC3E}">
        <p14:creationId xmlns:p14="http://schemas.microsoft.com/office/powerpoint/2010/main" val="16383412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まとめ</a:t>
            </a:r>
            <a:endParaRPr kumimoji="1" lang="ja-JP" altLang="en-US" dirty="0"/>
          </a:p>
        </p:txBody>
      </p:sp>
      <p:sp>
        <p:nvSpPr>
          <p:cNvPr id="3" name="Content Placeholder 2"/>
          <p:cNvSpPr>
            <a:spLocks noGrp="1"/>
          </p:cNvSpPr>
          <p:nvPr>
            <p:ph idx="1"/>
          </p:nvPr>
        </p:nvSpPr>
        <p:spPr>
          <a:xfrm>
            <a:off x="805914" y="1197980"/>
            <a:ext cx="10461356" cy="4845633"/>
          </a:xfrm>
        </p:spPr>
        <p:txBody>
          <a:bodyPr>
            <a:normAutofit fontScale="92500" lnSpcReduction="10000"/>
          </a:bodyPr>
          <a:lstStyle/>
          <a:p>
            <a:pPr marL="565200" indent="-457200">
              <a:buFont typeface="+mj-lt"/>
              <a:buAutoNum type="arabicPeriod"/>
            </a:pPr>
            <a:r>
              <a:rPr lang="ja-JP" altLang="en-US" dirty="0" smtClean="0"/>
              <a:t>人工知能とは？</a:t>
            </a:r>
            <a:endParaRPr lang="en-US" altLang="ja-JP" dirty="0" smtClean="0"/>
          </a:p>
          <a:p>
            <a:pPr lvl="1"/>
            <a:r>
              <a:rPr lang="ja-JP" altLang="en-US" dirty="0"/>
              <a:t>汎用人工</a:t>
            </a:r>
            <a:r>
              <a:rPr lang="ja-JP" altLang="en-US" dirty="0" smtClean="0"/>
              <a:t>知能、特化型</a:t>
            </a:r>
            <a:r>
              <a:rPr lang="ja-JP" altLang="en-US" dirty="0"/>
              <a:t>の</a:t>
            </a:r>
            <a:r>
              <a:rPr lang="en-US" altLang="ja-JP" dirty="0"/>
              <a:t>2</a:t>
            </a:r>
            <a:r>
              <a:rPr lang="ja-JP" altLang="en-US" dirty="0" smtClean="0"/>
              <a:t>種類。</a:t>
            </a:r>
            <a:r>
              <a:rPr lang="en-US" altLang="ja-JP" dirty="0" smtClean="0"/>
              <a:t> </a:t>
            </a:r>
            <a:r>
              <a:rPr lang="ja-JP" altLang="en-US" dirty="0" smtClean="0"/>
              <a:t>ほぼ後者</a:t>
            </a:r>
            <a:endParaRPr lang="en-US" altLang="ja-JP" dirty="0"/>
          </a:p>
          <a:p>
            <a:pPr lvl="1"/>
            <a:endParaRPr kumimoji="1" lang="en-US" altLang="ja-JP" dirty="0" smtClean="0"/>
          </a:p>
          <a:p>
            <a:pPr marL="565200" indent="-457200">
              <a:buFont typeface="+mj-lt"/>
              <a:buAutoNum type="arabicPeriod"/>
            </a:pPr>
            <a:r>
              <a:rPr kumimoji="1" lang="ja-JP" altLang="en-US" dirty="0" smtClean="0"/>
              <a:t>人工知能技術の歴史</a:t>
            </a:r>
            <a:endParaRPr kumimoji="1" lang="en-US" altLang="ja-JP" dirty="0" smtClean="0"/>
          </a:p>
          <a:p>
            <a:pPr lvl="1"/>
            <a:r>
              <a:rPr lang="ja-JP" altLang="en-US" sz="1600" dirty="0"/>
              <a:t>第</a:t>
            </a:r>
            <a:r>
              <a:rPr lang="en-US" altLang="ja-JP" sz="1600" dirty="0"/>
              <a:t>1</a:t>
            </a:r>
            <a:r>
              <a:rPr lang="ja-JP" altLang="en-US" sz="1600" dirty="0"/>
              <a:t>次</a:t>
            </a:r>
            <a:r>
              <a:rPr lang="en-US" altLang="ja-JP" sz="1600" dirty="0"/>
              <a:t>AI</a:t>
            </a:r>
            <a:r>
              <a:rPr lang="ja-JP" altLang="en-US" sz="1600" dirty="0"/>
              <a:t>ブーム</a:t>
            </a:r>
            <a:r>
              <a:rPr lang="en-US" altLang="ja-JP" sz="1600" dirty="0"/>
              <a:t>: </a:t>
            </a:r>
            <a:r>
              <a:rPr lang="ja-JP" altLang="en-US" sz="1600" dirty="0"/>
              <a:t>探索・推論の時代</a:t>
            </a:r>
            <a:r>
              <a:rPr lang="en-US" altLang="ja-JP" sz="1600" dirty="0"/>
              <a:t> (1956 ~ 1960</a:t>
            </a:r>
            <a:r>
              <a:rPr lang="ja-JP" altLang="en-US" sz="1600" dirty="0"/>
              <a:t>年代</a:t>
            </a:r>
            <a:r>
              <a:rPr lang="en-US" altLang="ja-JP" sz="1600" dirty="0"/>
              <a:t>)</a:t>
            </a:r>
          </a:p>
          <a:p>
            <a:pPr lvl="1"/>
            <a:r>
              <a:rPr lang="ja-JP" altLang="en-US" sz="1600" dirty="0" smtClean="0"/>
              <a:t>第</a:t>
            </a:r>
            <a:r>
              <a:rPr lang="en-US" altLang="ja-JP" sz="1600" dirty="0" smtClean="0"/>
              <a:t>2</a:t>
            </a:r>
            <a:r>
              <a:rPr lang="ja-JP" altLang="en-US" sz="1600" dirty="0"/>
              <a:t>次</a:t>
            </a:r>
            <a:r>
              <a:rPr lang="en-US" altLang="ja-JP" sz="1600" dirty="0"/>
              <a:t>AI</a:t>
            </a:r>
            <a:r>
              <a:rPr lang="ja-JP" altLang="en-US" sz="1600" dirty="0"/>
              <a:t>ブーム</a:t>
            </a:r>
            <a:r>
              <a:rPr lang="en-US" altLang="ja-JP" sz="1600" dirty="0"/>
              <a:t>: </a:t>
            </a:r>
            <a:r>
              <a:rPr lang="ja-JP" altLang="en-US" sz="1600" dirty="0"/>
              <a:t>知識処理の時代</a:t>
            </a:r>
            <a:r>
              <a:rPr lang="en-US" altLang="ja-JP" sz="1600" dirty="0"/>
              <a:t> (1980</a:t>
            </a:r>
            <a:r>
              <a:rPr lang="ja-JP" altLang="en-US" sz="1600" dirty="0"/>
              <a:t>年代</a:t>
            </a:r>
            <a:r>
              <a:rPr lang="en-US" altLang="ja-JP" sz="1600" dirty="0"/>
              <a:t>)</a:t>
            </a:r>
          </a:p>
          <a:p>
            <a:pPr lvl="1"/>
            <a:r>
              <a:rPr lang="ja-JP" altLang="en-US" sz="1600" dirty="0" smtClean="0"/>
              <a:t>第</a:t>
            </a:r>
            <a:r>
              <a:rPr lang="en-US" altLang="ja-JP" sz="1600" dirty="0" smtClean="0"/>
              <a:t>3</a:t>
            </a:r>
            <a:r>
              <a:rPr lang="ja-JP" altLang="en-US" sz="1600" dirty="0"/>
              <a:t>次</a:t>
            </a:r>
            <a:r>
              <a:rPr lang="en-US" altLang="ja-JP" sz="1600" dirty="0"/>
              <a:t>AI</a:t>
            </a:r>
            <a:r>
              <a:rPr lang="ja-JP" altLang="en-US" sz="1600" dirty="0"/>
              <a:t>ブーム</a:t>
            </a:r>
            <a:r>
              <a:rPr lang="en-US" altLang="ja-JP" sz="1600" dirty="0"/>
              <a:t> : </a:t>
            </a:r>
            <a:r>
              <a:rPr lang="ja-JP" altLang="en-US" sz="1600" dirty="0"/>
              <a:t>機械学習の時代</a:t>
            </a:r>
            <a:r>
              <a:rPr lang="en-US" altLang="ja-JP" sz="1600" dirty="0"/>
              <a:t> (2000</a:t>
            </a:r>
            <a:r>
              <a:rPr lang="ja-JP" altLang="en-US" sz="1600" dirty="0"/>
              <a:t>年代</a:t>
            </a:r>
            <a:r>
              <a:rPr lang="en-US" altLang="ja-JP" sz="1600" dirty="0" smtClean="0"/>
              <a:t>~)</a:t>
            </a:r>
          </a:p>
          <a:p>
            <a:pPr lvl="1"/>
            <a:endParaRPr lang="en-US" altLang="ja-JP" dirty="0"/>
          </a:p>
          <a:p>
            <a:pPr marL="565200" indent="-457200">
              <a:buFont typeface="+mj-lt"/>
              <a:buAutoNum type="arabicPeriod"/>
            </a:pPr>
            <a:r>
              <a:rPr kumimoji="1" lang="ja-JP" altLang="en-US" dirty="0" smtClean="0"/>
              <a:t>近年の人工知能技術</a:t>
            </a:r>
            <a:r>
              <a:rPr kumimoji="1" lang="en-US" altLang="ja-JP" dirty="0" smtClean="0"/>
              <a:t> (</a:t>
            </a:r>
            <a:r>
              <a:rPr kumimoji="1" lang="ja-JP" altLang="en-US" dirty="0" smtClean="0"/>
              <a:t>主に機械学習</a:t>
            </a:r>
            <a:r>
              <a:rPr kumimoji="1" lang="en-US" altLang="ja-JP" dirty="0" smtClean="0"/>
              <a:t>) </a:t>
            </a:r>
            <a:r>
              <a:rPr kumimoji="1" lang="ja-JP" altLang="en-US" dirty="0" smtClean="0"/>
              <a:t>の基礎</a:t>
            </a:r>
            <a:endParaRPr kumimoji="1" lang="en-US" altLang="ja-JP" dirty="0" smtClean="0"/>
          </a:p>
          <a:p>
            <a:pPr lvl="1"/>
            <a:r>
              <a:rPr lang="ja-JP" altLang="en-US" dirty="0"/>
              <a:t>計算機能力の向上とアルゴリズムの改善で機械学習が</a:t>
            </a:r>
            <a:r>
              <a:rPr lang="ja-JP" altLang="en-US" dirty="0" smtClean="0"/>
              <a:t>発展</a:t>
            </a:r>
            <a:endParaRPr kumimoji="1" lang="en-US" altLang="ja-JP" dirty="0" smtClean="0"/>
          </a:p>
          <a:p>
            <a:pPr lvl="1"/>
            <a:r>
              <a:rPr lang="en-US" altLang="ja-JP" dirty="0" smtClean="0"/>
              <a:t>Deep Learning</a:t>
            </a:r>
            <a:r>
              <a:rPr lang="ja-JP" altLang="en-US" dirty="0" smtClean="0"/>
              <a:t>に登場により人手</a:t>
            </a:r>
            <a:r>
              <a:rPr lang="ja-JP" altLang="en-US" dirty="0"/>
              <a:t>による特徴量設計のボトルネックを</a:t>
            </a:r>
            <a:r>
              <a:rPr lang="ja-JP" altLang="en-US" dirty="0" smtClean="0"/>
              <a:t>解決</a:t>
            </a:r>
            <a:endParaRPr lang="en-US" altLang="ja-JP" dirty="0" smtClean="0"/>
          </a:p>
          <a:p>
            <a:pPr lvl="1"/>
            <a:endParaRPr lang="en-US" altLang="ja-JP" dirty="0"/>
          </a:p>
          <a:p>
            <a:pPr marL="565200" indent="-457200">
              <a:buFont typeface="+mj-lt"/>
              <a:buAutoNum type="arabicPeriod"/>
            </a:pPr>
            <a:r>
              <a:rPr lang="ja-JP" altLang="en-US" dirty="0" smtClean="0">
                <a:solidFill>
                  <a:schemeClr val="tx1">
                    <a:lumMod val="65000"/>
                    <a:lumOff val="35000"/>
                  </a:schemeClr>
                </a:solidFill>
              </a:rPr>
              <a:t>産業へのインパクト</a:t>
            </a:r>
            <a:endParaRPr lang="en-US" altLang="ja-JP" dirty="0">
              <a:solidFill>
                <a:schemeClr val="tx1">
                  <a:lumMod val="65000"/>
                  <a:lumOff val="35000"/>
                </a:schemeClr>
              </a:solidFill>
            </a:endParaRPr>
          </a:p>
          <a:p>
            <a:pPr lvl="1"/>
            <a:r>
              <a:rPr kumimoji="1" lang="ja-JP" altLang="en-US" dirty="0" smtClean="0"/>
              <a:t>様々な応用可能性</a:t>
            </a:r>
            <a:r>
              <a:rPr kumimoji="1" lang="en-US" altLang="ja-JP" dirty="0" smtClean="0"/>
              <a:t> </a:t>
            </a:r>
            <a:r>
              <a:rPr kumimoji="1" lang="ja-JP" altLang="en-US" dirty="0" smtClean="0"/>
              <a:t>特に画像認識、ロボット</a:t>
            </a:r>
            <a:endParaRPr kumimoji="1" lang="en-US" altLang="ja-JP" dirty="0" smtClean="0"/>
          </a:p>
          <a:p>
            <a:pPr lvl="1"/>
            <a:endParaRPr kumimoji="1" lang="ja-JP" altLang="en-US" dirty="0"/>
          </a:p>
        </p:txBody>
      </p:sp>
    </p:spTree>
    <p:extLst>
      <p:ext uri="{BB962C8B-B14F-4D97-AF65-F5344CB8AC3E}">
        <p14:creationId xmlns:p14="http://schemas.microsoft.com/office/powerpoint/2010/main" val="2098579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smtClean="0"/>
              <a:t>何故今盛り上がってるのか？</a:t>
            </a:r>
            <a:endParaRPr kumimoji="1" lang="ja-JP" altLang="en-US" dirty="0"/>
          </a:p>
        </p:txBody>
      </p:sp>
      <p:sp>
        <p:nvSpPr>
          <p:cNvPr id="3" name="Content Placeholder 2"/>
          <p:cNvSpPr>
            <a:spLocks noGrp="1"/>
          </p:cNvSpPr>
          <p:nvPr>
            <p:ph idx="1"/>
          </p:nvPr>
        </p:nvSpPr>
        <p:spPr>
          <a:xfrm>
            <a:off x="805914" y="1197981"/>
            <a:ext cx="10461356" cy="4029340"/>
          </a:xfrm>
        </p:spPr>
        <p:txBody>
          <a:bodyPr>
            <a:normAutofit/>
          </a:bodyPr>
          <a:lstStyle/>
          <a:p>
            <a:r>
              <a:rPr lang="ja-JP" altLang="en-US" dirty="0" smtClean="0"/>
              <a:t>大量</a:t>
            </a:r>
            <a:r>
              <a:rPr lang="ja-JP" altLang="en-US" dirty="0"/>
              <a:t>のデータを得ることができる</a:t>
            </a:r>
            <a:r>
              <a:rPr lang="ja-JP" altLang="en-US" dirty="0" smtClean="0"/>
              <a:t>環境</a:t>
            </a:r>
          </a:p>
          <a:p>
            <a:pPr lvl="1"/>
            <a:r>
              <a:rPr lang="ja-JP" altLang="en-US" dirty="0" smtClean="0"/>
              <a:t>半導体技術の向上やデータベースの検索システムの速度向上</a:t>
            </a:r>
            <a:endParaRPr lang="en-US" altLang="ja-JP" dirty="0" smtClean="0"/>
          </a:p>
          <a:p>
            <a:endParaRPr lang="en-US" altLang="ja-JP" dirty="0" smtClean="0"/>
          </a:p>
          <a:p>
            <a:r>
              <a:rPr lang="ja-JP" altLang="en-US" dirty="0" smtClean="0"/>
              <a:t>計算機能力の向上</a:t>
            </a:r>
            <a:endParaRPr lang="en-US" altLang="ja-JP" dirty="0" smtClean="0"/>
          </a:p>
          <a:p>
            <a:pPr lvl="1"/>
            <a:r>
              <a:rPr lang="ja-JP" altLang="en-US" dirty="0" smtClean="0"/>
              <a:t>一秒間に処理できる量の向上</a:t>
            </a:r>
            <a:endParaRPr lang="en-US" altLang="ja-JP" dirty="0" smtClean="0"/>
          </a:p>
          <a:p>
            <a:endParaRPr lang="en-US" altLang="ja-JP" dirty="0" smtClean="0"/>
          </a:p>
          <a:p>
            <a:r>
              <a:rPr lang="ja-JP" altLang="en-US" dirty="0" smtClean="0"/>
              <a:t>様々な機械学習アルゴリズムの登場</a:t>
            </a:r>
          </a:p>
          <a:p>
            <a:pPr lvl="1"/>
            <a:r>
              <a:rPr lang="en-US" altLang="ja-JP" dirty="0" smtClean="0"/>
              <a:t>Deep Learning</a:t>
            </a:r>
            <a:r>
              <a:rPr lang="ja-JP" altLang="en-US" dirty="0" smtClean="0"/>
              <a:t>等</a:t>
            </a:r>
            <a:endParaRPr lang="en-US" altLang="ja-JP" dirty="0" smtClean="0"/>
          </a:p>
          <a:p>
            <a:pPr lvl="1"/>
            <a:r>
              <a:rPr lang="ja-JP" altLang="en-US" dirty="0"/>
              <a:t>パターン</a:t>
            </a:r>
            <a:r>
              <a:rPr lang="en-US" altLang="ja-JP" dirty="0"/>
              <a:t> (</a:t>
            </a:r>
            <a:r>
              <a:rPr lang="ja-JP" altLang="en-US" dirty="0"/>
              <a:t>文字、画像、</a:t>
            </a:r>
            <a:r>
              <a:rPr lang="ja-JP" altLang="en-US" dirty="0" smtClean="0"/>
              <a:t>音声等）</a:t>
            </a:r>
            <a:r>
              <a:rPr lang="ja-JP" altLang="en-US" dirty="0"/>
              <a:t>認識精度の向上</a:t>
            </a:r>
            <a:endParaRPr lang="en-US" altLang="ja-JP" dirty="0"/>
          </a:p>
          <a:p>
            <a:pPr lvl="1"/>
            <a:endParaRPr lang="en-US" altLang="ja-JP" dirty="0" smtClean="0"/>
          </a:p>
        </p:txBody>
      </p:sp>
      <p:sp>
        <p:nvSpPr>
          <p:cNvPr id="6" name="TextBox 5"/>
          <p:cNvSpPr txBox="1"/>
          <p:nvPr/>
        </p:nvSpPr>
        <p:spPr>
          <a:xfrm>
            <a:off x="2096453" y="5230889"/>
            <a:ext cx="8175636" cy="830997"/>
          </a:xfrm>
          <a:prstGeom prst="rect">
            <a:avLst/>
          </a:prstGeom>
          <a:noFill/>
        </p:spPr>
        <p:txBody>
          <a:bodyPr wrap="none" rtlCol="0">
            <a:spAutoFit/>
          </a:bodyPr>
          <a:lstStyle/>
          <a:p>
            <a:r>
              <a:rPr kumimoji="1" lang="en-US" altLang="ja-JP" sz="2400" dirty="0" smtClean="0"/>
              <a:t>3</a:t>
            </a:r>
            <a:r>
              <a:rPr kumimoji="1" lang="ja-JP" altLang="en-US" sz="2400" dirty="0" smtClean="0"/>
              <a:t>つが合わさって、ようやく実用的な技術になってきたということ</a:t>
            </a:r>
            <a:endParaRPr kumimoji="1" lang="en-US" altLang="ja-JP" sz="2400" dirty="0" smtClean="0"/>
          </a:p>
          <a:p>
            <a:endParaRPr kumimoji="1" lang="ja-JP" altLang="en-US" sz="2400" dirty="0"/>
          </a:p>
        </p:txBody>
      </p:sp>
    </p:spTree>
    <p:extLst>
      <p:ext uri="{BB962C8B-B14F-4D97-AF65-F5344CB8AC3E}">
        <p14:creationId xmlns:p14="http://schemas.microsoft.com/office/powerpoint/2010/main" val="1129566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Agenda</a:t>
            </a:r>
            <a:endParaRPr kumimoji="1" lang="ja-JP" altLang="en-US" dirty="0"/>
          </a:p>
        </p:txBody>
      </p:sp>
      <p:sp>
        <p:nvSpPr>
          <p:cNvPr id="3" name="Content Placeholder 2"/>
          <p:cNvSpPr>
            <a:spLocks noGrp="1"/>
          </p:cNvSpPr>
          <p:nvPr>
            <p:ph idx="1"/>
          </p:nvPr>
        </p:nvSpPr>
        <p:spPr/>
        <p:txBody>
          <a:bodyPr/>
          <a:lstStyle/>
          <a:p>
            <a:pPr marL="565200" indent="-457200">
              <a:buFont typeface="+mj-lt"/>
              <a:buAutoNum type="arabicPeriod"/>
            </a:pPr>
            <a:endParaRPr kumimoji="1" lang="en-US" altLang="ja-JP" dirty="0" smtClean="0"/>
          </a:p>
          <a:p>
            <a:pPr marL="565200" indent="-457200">
              <a:buFont typeface="+mj-lt"/>
              <a:buAutoNum type="arabicPeriod"/>
            </a:pPr>
            <a:r>
              <a:rPr lang="ja-JP" altLang="en-US" dirty="0" smtClean="0"/>
              <a:t>人工知能とは？</a:t>
            </a:r>
            <a:endParaRPr lang="en-US" altLang="ja-JP" dirty="0"/>
          </a:p>
          <a:p>
            <a:pPr marL="565200" indent="-457200">
              <a:buFont typeface="+mj-lt"/>
              <a:buAutoNum type="arabicPeriod"/>
            </a:pPr>
            <a:endParaRPr kumimoji="1" lang="en-US" altLang="ja-JP" dirty="0" smtClean="0"/>
          </a:p>
          <a:p>
            <a:pPr marL="565200" indent="-457200">
              <a:buFont typeface="+mj-lt"/>
              <a:buAutoNum type="arabicPeriod"/>
            </a:pPr>
            <a:r>
              <a:rPr kumimoji="1" lang="ja-JP" altLang="en-US" dirty="0" smtClean="0">
                <a:solidFill>
                  <a:srgbClr val="FF0000"/>
                </a:solidFill>
              </a:rPr>
              <a:t>人工知能技術の歴史</a:t>
            </a:r>
            <a:endParaRPr kumimoji="1" lang="en-US" altLang="ja-JP" dirty="0" smtClean="0">
              <a:solidFill>
                <a:srgbClr val="FF0000"/>
              </a:solidFill>
            </a:endParaRPr>
          </a:p>
          <a:p>
            <a:pPr marL="565200" indent="-457200">
              <a:buFont typeface="+mj-lt"/>
              <a:buAutoNum type="arabicPeriod"/>
            </a:pPr>
            <a:endParaRPr lang="en-US" altLang="ja-JP" dirty="0"/>
          </a:p>
          <a:p>
            <a:pPr marL="565200" indent="-457200">
              <a:buFont typeface="+mj-lt"/>
              <a:buAutoNum type="arabicPeriod"/>
            </a:pPr>
            <a:r>
              <a:rPr kumimoji="1" lang="ja-JP" altLang="en-US" dirty="0" smtClean="0"/>
              <a:t>近年の人工知能技術</a:t>
            </a:r>
            <a:r>
              <a:rPr kumimoji="1" lang="en-US" altLang="ja-JP" dirty="0" smtClean="0"/>
              <a:t> (</a:t>
            </a:r>
            <a:r>
              <a:rPr kumimoji="1" lang="ja-JP" altLang="en-US" dirty="0" smtClean="0"/>
              <a:t>主に機械学習</a:t>
            </a:r>
            <a:r>
              <a:rPr kumimoji="1" lang="en-US" altLang="ja-JP" dirty="0" smtClean="0"/>
              <a:t>) </a:t>
            </a:r>
            <a:r>
              <a:rPr kumimoji="1" lang="ja-JP" altLang="en-US" dirty="0" smtClean="0"/>
              <a:t>の基礎</a:t>
            </a:r>
          </a:p>
          <a:p>
            <a:pPr marL="565200" indent="-457200">
              <a:buFont typeface="+mj-lt"/>
              <a:buAutoNum type="arabicPeriod"/>
            </a:pPr>
            <a:endParaRPr lang="ja-JP" altLang="en-US" dirty="0"/>
          </a:p>
          <a:p>
            <a:pPr marL="565200" indent="-457200">
              <a:buFont typeface="+mj-lt"/>
              <a:buAutoNum type="arabicPeriod"/>
            </a:pPr>
            <a:r>
              <a:rPr lang="ja-JP" altLang="en-US" dirty="0"/>
              <a:t>産業へのインパクト</a:t>
            </a:r>
            <a:endParaRPr lang="en-US" altLang="ja-JP" dirty="0"/>
          </a:p>
          <a:p>
            <a:pPr marL="565200" indent="-457200">
              <a:buFont typeface="+mj-lt"/>
              <a:buAutoNum type="arabicPeriod"/>
            </a:pPr>
            <a:endParaRPr lang="en-US" altLang="ja-JP" dirty="0"/>
          </a:p>
          <a:p>
            <a:pPr marL="565200" indent="-457200">
              <a:buFont typeface="+mj-lt"/>
              <a:buAutoNum type="arabicPeriod"/>
            </a:pPr>
            <a:endParaRPr kumimoji="1" lang="ja-JP" altLang="en-US" dirty="0"/>
          </a:p>
        </p:txBody>
      </p:sp>
    </p:spTree>
    <p:extLst>
      <p:ext uri="{BB962C8B-B14F-4D97-AF65-F5344CB8AC3E}">
        <p14:creationId xmlns:p14="http://schemas.microsoft.com/office/powerpoint/2010/main" val="1369321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fukuta" id="{76C23BF7-A3A5-0F41-85E1-E0CD43E510F3}" vid="{5FF3A9BA-5277-0245-AF97-B6028D917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fukuta</Template>
  <TotalTime>3754</TotalTime>
  <Words>3016</Words>
  <Application>Microsoft Macintosh PowerPoint</Application>
  <PresentationFormat>Widescreen</PresentationFormat>
  <Paragraphs>572</Paragraphs>
  <Slides>70</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Calibri</vt:lpstr>
      <vt:lpstr>Calibri Light</vt:lpstr>
      <vt:lpstr>Cambria Math</vt:lpstr>
      <vt:lpstr>ＭＳ Ｐゴシック</vt:lpstr>
      <vt:lpstr>ヒラギノ角ゴ Pro W3</vt:lpstr>
      <vt:lpstr>Arial</vt:lpstr>
      <vt:lpstr>Retrospect</vt:lpstr>
      <vt:lpstr>人工知能技術について</vt:lpstr>
      <vt:lpstr> 自己紹介</vt:lpstr>
      <vt:lpstr>Agenda</vt:lpstr>
      <vt:lpstr>人工知能とは？</vt:lpstr>
      <vt:lpstr>人工知能とは？</vt:lpstr>
      <vt:lpstr>人工知能とは？ - 分類 - </vt:lpstr>
      <vt:lpstr>人工知能とは？ - レベル - </vt:lpstr>
      <vt:lpstr>何故今盛り上がってるのか？</vt:lpstr>
      <vt:lpstr>Agenda</vt:lpstr>
      <vt:lpstr>人工知能の歴史</vt:lpstr>
      <vt:lpstr>PowerPoint Presentation</vt:lpstr>
      <vt:lpstr>第1次AIブーム：探索・推論</vt:lpstr>
      <vt:lpstr>探索</vt:lpstr>
      <vt:lpstr>ゲーム</vt:lpstr>
      <vt:lpstr>第1次ブーム: 探索・推論 まとめ</vt:lpstr>
      <vt:lpstr>第2次AIブーム:知識を入れると賢く なる</vt:lpstr>
      <vt:lpstr>知識表現 </vt:lpstr>
      <vt:lpstr>Watson</vt:lpstr>
      <vt:lpstr>オントロジー</vt:lpstr>
      <vt:lpstr>ELIZA</vt:lpstr>
      <vt:lpstr>フレーム問題</vt:lpstr>
      <vt:lpstr>シンボルグラウンディング問題 </vt:lpstr>
      <vt:lpstr>第2次AIブーム:知識処理 まとめ </vt:lpstr>
      <vt:lpstr>第3次AIブーム:機械学習から表現学習へ </vt:lpstr>
      <vt:lpstr>Agenda</vt:lpstr>
      <vt:lpstr>第3次AIブーム:機械学習から表現学習へ </vt:lpstr>
      <vt:lpstr>機械学習 (Machine learning) </vt:lpstr>
      <vt:lpstr>教師あり学習 (supervised learning)</vt:lpstr>
      <vt:lpstr>機械学習の基本</vt:lpstr>
      <vt:lpstr>機械学習の基本</vt:lpstr>
      <vt:lpstr>機械学習の基本</vt:lpstr>
      <vt:lpstr>機械学習の基本</vt:lpstr>
      <vt:lpstr>例 : 一般画像認識</vt:lpstr>
      <vt:lpstr>例 : コンピュータ将棋</vt:lpstr>
      <vt:lpstr>人工知能 (機械学習)の課題</vt:lpstr>
      <vt:lpstr>人工知能 (機械学習)の課題</vt:lpstr>
      <vt:lpstr>Deep Learning</vt:lpstr>
      <vt:lpstr>Deep Learning</vt:lpstr>
      <vt:lpstr>Deep Learningとは.. の前に</vt:lpstr>
      <vt:lpstr>Deep Learningとは</vt:lpstr>
      <vt:lpstr>Auto Encoder</vt:lpstr>
      <vt:lpstr>Deep AutoEncoder</vt:lpstr>
      <vt:lpstr>Googleの猫</vt:lpstr>
      <vt:lpstr>何がすごいのか</vt:lpstr>
      <vt:lpstr>例. 画像認識パイプライン</vt:lpstr>
      <vt:lpstr>例. 画像認識パイプライン</vt:lpstr>
      <vt:lpstr>画像認識</vt:lpstr>
      <vt:lpstr>画像認識</vt:lpstr>
      <vt:lpstr>エラー率 変化:2012年以降 </vt:lpstr>
      <vt:lpstr>顔認識</vt:lpstr>
      <vt:lpstr>顔認識</vt:lpstr>
      <vt:lpstr>翻訳</vt:lpstr>
      <vt:lpstr>最近の研究</vt:lpstr>
      <vt:lpstr>Image to Caption</vt:lpstr>
      <vt:lpstr>Caption to Image</vt:lpstr>
      <vt:lpstr>強化学習 × Deep Learning</vt:lpstr>
      <vt:lpstr>強化学習 × Deep Learning</vt:lpstr>
      <vt:lpstr>強化学習 × Deep Learning</vt:lpstr>
      <vt:lpstr>Deep Learningの登場によって</vt:lpstr>
      <vt:lpstr>Deep Learningの登場によって</vt:lpstr>
      <vt:lpstr>第3次AIブーム:機械学習から表現学習へ </vt:lpstr>
      <vt:lpstr>Agenda</vt:lpstr>
      <vt:lpstr>松尾先生が考える今後</vt:lpstr>
      <vt:lpstr>松尾先生が考える今後</vt:lpstr>
      <vt:lpstr>松尾先生が考える今後</vt:lpstr>
      <vt:lpstr>松尾先生が考える今後</vt:lpstr>
      <vt:lpstr>松尾先生が考える今後</vt:lpstr>
      <vt:lpstr>終わりに</vt:lpstr>
      <vt:lpstr>終わりに</vt:lpstr>
      <vt:lpstr>まとめ</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Fukuta Keisuke</dc:creator>
  <cp:lastModifiedBy>Fukuta Keisuke</cp:lastModifiedBy>
  <cp:revision>210</cp:revision>
  <cp:lastPrinted>2017-08-08T07:05:20Z</cp:lastPrinted>
  <dcterms:created xsi:type="dcterms:W3CDTF">2017-07-14T01:08:03Z</dcterms:created>
  <dcterms:modified xsi:type="dcterms:W3CDTF">2017-08-08T07:16:03Z</dcterms:modified>
</cp:coreProperties>
</file>